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3" r:id="rId6"/>
    <p:sldId id="264" r:id="rId7"/>
    <p:sldId id="265" r:id="rId8"/>
    <p:sldId id="270" r:id="rId9"/>
    <p:sldId id="267" r:id="rId10"/>
    <p:sldId id="268" r:id="rId11"/>
    <p:sldId id="269" r:id="rId12"/>
    <p:sldId id="271" r:id="rId13"/>
    <p:sldId id="272" r:id="rId14"/>
    <p:sldId id="274" r:id="rId15"/>
    <p:sldId id="273"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95" autoAdjust="0"/>
  </p:normalViewPr>
  <p:slideViewPr>
    <p:cSldViewPr snapToGrid="0">
      <p:cViewPr varScale="1">
        <p:scale>
          <a:sx n="106" d="100"/>
          <a:sy n="106" d="100"/>
        </p:scale>
        <p:origin x="1494" y="-2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45788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41448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97015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89074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81" y="4589466"/>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87719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372817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30" y="1681164"/>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30" y="2505076"/>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94730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96241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76564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6913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9D8FA-C9F4-48DC-83B1-0F5965715AAA}" type="datetimeFigureOut">
              <a:rPr lang="en-US" smtClean="0"/>
              <a:t>13-Jul-25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C418F-8CA9-41F1-9422-4CB8FB4E87C6}" type="slidenum">
              <a:rPr lang="en-US" smtClean="0"/>
              <a:t>‹#›</a:t>
            </a:fld>
            <a:endParaRPr lang="en-US" dirty="0"/>
          </a:p>
        </p:txBody>
      </p:sp>
    </p:spTree>
    <p:extLst>
      <p:ext uri="{BB962C8B-B14F-4D97-AF65-F5344CB8AC3E}">
        <p14:creationId xmlns:p14="http://schemas.microsoft.com/office/powerpoint/2010/main" val="276435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9D8FA-C9F4-48DC-83B1-0F5965715AAA}" type="datetimeFigureOut">
              <a:rPr lang="en-US" smtClean="0"/>
              <a:t>13-Jul-25</a:t>
            </a:fld>
            <a:endParaRPr lang="en-US" dirty="0"/>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C418F-8CA9-41F1-9422-4CB8FB4E87C6}" type="slidenum">
              <a:rPr lang="en-US" smtClean="0"/>
              <a:t>‹#›</a:t>
            </a:fld>
            <a:endParaRPr lang="en-US" dirty="0"/>
          </a:p>
        </p:txBody>
      </p:sp>
    </p:spTree>
    <p:extLst>
      <p:ext uri="{BB962C8B-B14F-4D97-AF65-F5344CB8AC3E}">
        <p14:creationId xmlns:p14="http://schemas.microsoft.com/office/powerpoint/2010/main" val="239308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781A9-2F16-1FC5-5EC5-2FD3731046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567"/>
            <a:ext cx="9906000" cy="6848865"/>
          </a:xfrm>
          <a:prstGeom prst="rect">
            <a:avLst/>
          </a:prstGeom>
        </p:spPr>
      </p:pic>
    </p:spTree>
    <p:extLst>
      <p:ext uri="{BB962C8B-B14F-4D97-AF65-F5344CB8AC3E}">
        <p14:creationId xmlns:p14="http://schemas.microsoft.com/office/powerpoint/2010/main" val="255013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E46DB-70B8-4CEC-8219-BAB580CBBC3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608DC16-8366-A569-C0FD-7FC0FBEE6230}"/>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0D0C7C5-9AE8-F1B0-9E07-2F368308C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61243B42-FB94-0848-B72C-59E50F59790B}"/>
              </a:ext>
            </a:extLst>
          </p:cNvPr>
          <p:cNvSpPr txBox="1"/>
          <p:nvPr/>
        </p:nvSpPr>
        <p:spPr>
          <a:xfrm>
            <a:off x="-1297707" y="748587"/>
            <a:ext cx="4955308" cy="369332"/>
          </a:xfrm>
          <a:prstGeom prst="rect">
            <a:avLst/>
          </a:prstGeom>
          <a:noFill/>
        </p:spPr>
        <p:txBody>
          <a:bodyPr wrap="square">
            <a:spAutoFit/>
          </a:bodyPr>
          <a:lstStyle/>
          <a:p>
            <a:pPr algn="ctr"/>
            <a:r>
              <a:rPr lang="en-US" dirty="0">
                <a:latin typeface="Baskerville Old Face" panose="02020602080505020303" pitchFamily="18" charset="0"/>
              </a:rPr>
              <a:t>PROJECTS LIST</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B3F638E1-7CE4-A0F3-73BC-67C42D45F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8852B57F-5289-44B7-A39E-42AC9477A4E5}"/>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graphicFrame>
        <p:nvGraphicFramePr>
          <p:cNvPr id="4" name="Object 3">
            <a:extLst>
              <a:ext uri="{FF2B5EF4-FFF2-40B4-BE49-F238E27FC236}">
                <a16:creationId xmlns:a16="http://schemas.microsoft.com/office/drawing/2014/main" id="{A008B1D7-B669-4C91-8319-077EA028D4B8}"/>
              </a:ext>
            </a:extLst>
          </p:cNvPr>
          <p:cNvGraphicFramePr>
            <a:graphicFrameLocks noChangeAspect="1"/>
          </p:cNvGraphicFramePr>
          <p:nvPr>
            <p:extLst>
              <p:ext uri="{D42A27DB-BD31-4B8C-83A1-F6EECF244321}">
                <p14:modId xmlns:p14="http://schemas.microsoft.com/office/powerpoint/2010/main" val="48608344"/>
              </p:ext>
            </p:extLst>
          </p:nvPr>
        </p:nvGraphicFramePr>
        <p:xfrm>
          <a:off x="1647731" y="1204369"/>
          <a:ext cx="7409857" cy="4563935"/>
        </p:xfrm>
        <a:graphic>
          <a:graphicData uri="http://schemas.openxmlformats.org/presentationml/2006/ole">
            <mc:AlternateContent xmlns:mc="http://schemas.openxmlformats.org/markup-compatibility/2006">
              <mc:Choice xmlns:v="urn:schemas-microsoft-com:vml" Requires="v">
                <p:oleObj spid="_x0000_s2051" name="Worksheet" r:id="rId5" imgW="9448902" imgH="5819809" progId="Excel.Sheet.12">
                  <p:embed/>
                </p:oleObj>
              </mc:Choice>
              <mc:Fallback>
                <p:oleObj name="Worksheet" r:id="rId5" imgW="9448902" imgH="5819809" progId="Excel.Sheet.12">
                  <p:embed/>
                  <p:pic>
                    <p:nvPicPr>
                      <p:cNvPr id="0" name=""/>
                      <p:cNvPicPr/>
                      <p:nvPr/>
                    </p:nvPicPr>
                    <p:blipFill>
                      <a:blip r:embed="rId6"/>
                      <a:stretch>
                        <a:fillRect/>
                      </a:stretch>
                    </p:blipFill>
                    <p:spPr>
                      <a:xfrm>
                        <a:off x="1647731" y="1204369"/>
                        <a:ext cx="7409857" cy="4563935"/>
                      </a:xfrm>
                      <a:prstGeom prst="rect">
                        <a:avLst/>
                      </a:prstGeom>
                      <a:solidFill>
                        <a:schemeClr val="bg1">
                          <a:lumMod val="95000"/>
                        </a:schemeClr>
                      </a:solidFill>
                    </p:spPr>
                  </p:pic>
                </p:oleObj>
              </mc:Fallback>
            </mc:AlternateContent>
          </a:graphicData>
        </a:graphic>
      </p:graphicFrame>
    </p:spTree>
    <p:extLst>
      <p:ext uri="{BB962C8B-B14F-4D97-AF65-F5344CB8AC3E}">
        <p14:creationId xmlns:p14="http://schemas.microsoft.com/office/powerpoint/2010/main" val="370152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E46DB-70B8-4CEC-8219-BAB580CBBC3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608DC16-8366-A569-C0FD-7FC0FBEE6230}"/>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0D0C7C5-9AE8-F1B0-9E07-2F368308CC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61243B42-FB94-0848-B72C-59E50F59790B}"/>
              </a:ext>
            </a:extLst>
          </p:cNvPr>
          <p:cNvSpPr txBox="1"/>
          <p:nvPr/>
        </p:nvSpPr>
        <p:spPr>
          <a:xfrm>
            <a:off x="-1370135" y="386448"/>
            <a:ext cx="4955308" cy="400110"/>
          </a:xfrm>
          <a:prstGeom prst="rect">
            <a:avLst/>
          </a:prstGeom>
          <a:noFill/>
        </p:spPr>
        <p:txBody>
          <a:bodyPr wrap="square">
            <a:spAutoFit/>
          </a:bodyPr>
          <a:lstStyle/>
          <a:p>
            <a:pPr algn="ctr"/>
            <a:r>
              <a:rPr lang="en-US" sz="2000" dirty="0">
                <a:latin typeface="Baskerville Old Face" panose="02020602080505020303" pitchFamily="18" charset="0"/>
              </a:rPr>
              <a:t>PROJECTS</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B3F638E1-7CE4-A0F3-73BC-67C42D45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8852B57F-5289-44B7-A39E-42AC9477A4E5}"/>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sp>
        <p:nvSpPr>
          <p:cNvPr id="8" name="TextBox 7">
            <a:extLst>
              <a:ext uri="{FF2B5EF4-FFF2-40B4-BE49-F238E27FC236}">
                <a16:creationId xmlns:a16="http://schemas.microsoft.com/office/drawing/2014/main" id="{FBCC6468-0449-4DA9-A0FE-CF496F1E86F1}"/>
              </a:ext>
            </a:extLst>
          </p:cNvPr>
          <p:cNvSpPr txBox="1"/>
          <p:nvPr/>
        </p:nvSpPr>
        <p:spPr>
          <a:xfrm>
            <a:off x="467798" y="1158620"/>
            <a:ext cx="8898832" cy="677108"/>
          </a:xfrm>
          <a:prstGeom prst="rect">
            <a:avLst/>
          </a:prstGeom>
          <a:solidFill>
            <a:srgbClr val="DFF3FA"/>
          </a:solidFill>
        </p:spPr>
        <p:txBody>
          <a:bodyPr wrap="square">
            <a:spAutoFit/>
          </a:bodyPr>
          <a:lstStyle/>
          <a:p>
            <a:r>
              <a:rPr lang="en-US" b="1" dirty="0">
                <a:latin typeface="Baskerville Old Face" panose="02020602080505020303" pitchFamily="18" charset="0"/>
              </a:rPr>
              <a:t>Project Name: </a:t>
            </a:r>
            <a:r>
              <a:rPr lang="en-US" dirty="0">
                <a:latin typeface="Baskerville Old Face" panose="02020602080505020303" pitchFamily="18" charset="0"/>
              </a:rPr>
              <a:t>Fit Out Works For Chief Pili Restaurant at Abo </a:t>
            </a:r>
            <a:r>
              <a:rPr lang="en-US" dirty="0" err="1">
                <a:latin typeface="Baskerville Old Face" panose="02020602080505020303" pitchFamily="18" charset="0"/>
              </a:rPr>
              <a:t>Hlifa</a:t>
            </a:r>
            <a:r>
              <a:rPr lang="en-US" dirty="0">
                <a:latin typeface="Baskerville Old Face" panose="02020602080505020303" pitchFamily="18" charset="0"/>
              </a:rPr>
              <a:t> </a:t>
            </a:r>
          </a:p>
          <a:p>
            <a:pPr algn="ctr"/>
            <a:r>
              <a:rPr lang="en-US" sz="2000" dirty="0">
                <a:latin typeface="Baskerville Old Face" panose="02020602080505020303" pitchFamily="18" charset="0"/>
              </a:rPr>
              <a:t>   </a:t>
            </a:r>
          </a:p>
        </p:txBody>
      </p:sp>
      <p:sp>
        <p:nvSpPr>
          <p:cNvPr id="9" name="TextBox 8">
            <a:extLst>
              <a:ext uri="{FF2B5EF4-FFF2-40B4-BE49-F238E27FC236}">
                <a16:creationId xmlns:a16="http://schemas.microsoft.com/office/drawing/2014/main" id="{5AF80482-9985-4758-83BE-0837CB04A74A}"/>
              </a:ext>
            </a:extLst>
          </p:cNvPr>
          <p:cNvSpPr txBox="1"/>
          <p:nvPr/>
        </p:nvSpPr>
        <p:spPr>
          <a:xfrm>
            <a:off x="467798" y="1897630"/>
            <a:ext cx="6566824" cy="2308324"/>
          </a:xfrm>
          <a:prstGeom prst="rect">
            <a:avLst/>
          </a:prstGeom>
          <a:noFill/>
        </p:spPr>
        <p:txBody>
          <a:bodyPr wrap="square">
            <a:spAutoFit/>
          </a:bodyPr>
          <a:lstStyle/>
          <a:p>
            <a:r>
              <a:rPr lang="en-US" sz="1600" b="1" dirty="0">
                <a:latin typeface="Baskerville Old Face" panose="02020602080505020303" pitchFamily="18" charset="0"/>
              </a:rPr>
              <a:t>Location</a:t>
            </a:r>
            <a:r>
              <a:rPr lang="en-US" sz="1600" dirty="0">
                <a:latin typeface="Baskerville Old Face" panose="02020602080505020303" pitchFamily="18" charset="0"/>
              </a:rPr>
              <a:t>: Abu </a:t>
            </a:r>
            <a:r>
              <a:rPr lang="en-US" sz="1600" dirty="0" err="1">
                <a:latin typeface="Baskerville Old Face" panose="02020602080505020303" pitchFamily="18" charset="0"/>
              </a:rPr>
              <a:t>Helifa</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err="1">
                <a:latin typeface="Baskerville Old Face" panose="02020602080505020303" pitchFamily="18" charset="0"/>
              </a:rPr>
              <a:t>Contrct</a:t>
            </a:r>
            <a:r>
              <a:rPr lang="en-US" sz="1600" b="1" dirty="0">
                <a:latin typeface="Baskerville Old Face" panose="02020602080505020303" pitchFamily="18" charset="0"/>
              </a:rPr>
              <a:t> Value:</a:t>
            </a:r>
            <a:r>
              <a:rPr lang="en-US" sz="1600" dirty="0">
                <a:latin typeface="Baskerville Old Face" panose="02020602080505020303" pitchFamily="18" charset="0"/>
              </a:rPr>
              <a:t> 62,000 KD</a:t>
            </a:r>
          </a:p>
          <a:p>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a:latin typeface="Baskerville Old Face" panose="02020602080505020303" pitchFamily="18" charset="0"/>
              </a:rPr>
              <a:t>Location: </a:t>
            </a:r>
            <a:r>
              <a:rPr lang="en-US" sz="1600" dirty="0">
                <a:latin typeface="Baskerville Old Face" panose="02020602080505020303" pitchFamily="18" charset="0"/>
              </a:rPr>
              <a:t>Abu </a:t>
            </a:r>
            <a:r>
              <a:rPr lang="en-US" sz="1600" dirty="0" err="1">
                <a:latin typeface="Baskerville Old Face" panose="02020602080505020303" pitchFamily="18" charset="0"/>
              </a:rPr>
              <a:t>Helifa</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a:latin typeface="Baskerville Old Face" panose="02020602080505020303" pitchFamily="18" charset="0"/>
              </a:rPr>
              <a:t>Contract Duration: </a:t>
            </a:r>
            <a:r>
              <a:rPr lang="en-US" sz="1600" dirty="0">
                <a:latin typeface="Baskerville Old Face" panose="02020602080505020303" pitchFamily="18" charset="0"/>
              </a:rPr>
              <a:t>3 months</a:t>
            </a:r>
          </a:p>
          <a:p>
            <a:endParaRPr lang="en-US" sz="1600" dirty="0">
              <a:latin typeface="Baskerville Old Face" panose="02020602080505020303" pitchFamily="18" charset="0"/>
            </a:endParaRPr>
          </a:p>
        </p:txBody>
      </p:sp>
      <p:sp>
        <p:nvSpPr>
          <p:cNvPr id="4" name="Rectangle 3">
            <a:extLst>
              <a:ext uri="{FF2B5EF4-FFF2-40B4-BE49-F238E27FC236}">
                <a16:creationId xmlns:a16="http://schemas.microsoft.com/office/drawing/2014/main" id="{707187A1-C275-4A2F-9F44-AE636CA563AB}"/>
              </a:ext>
            </a:extLst>
          </p:cNvPr>
          <p:cNvSpPr/>
          <p:nvPr/>
        </p:nvSpPr>
        <p:spPr>
          <a:xfrm>
            <a:off x="3983525" y="1835728"/>
            <a:ext cx="5383105" cy="3863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Attach Photo here </a:t>
            </a:r>
          </a:p>
        </p:txBody>
      </p:sp>
      <p:pic>
        <p:nvPicPr>
          <p:cNvPr id="18" name="Picture 17">
            <a:extLst>
              <a:ext uri="{FF2B5EF4-FFF2-40B4-BE49-F238E27FC236}">
                <a16:creationId xmlns:a16="http://schemas.microsoft.com/office/drawing/2014/main" id="{5B91F509-A7B5-9AA4-3065-48046B09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210" y="1797061"/>
            <a:ext cx="3121855" cy="3902319"/>
          </a:xfrm>
          <a:prstGeom prst="rect">
            <a:avLst/>
          </a:prstGeom>
        </p:spPr>
      </p:pic>
      <p:pic>
        <p:nvPicPr>
          <p:cNvPr id="22" name="Picture 21">
            <a:extLst>
              <a:ext uri="{FF2B5EF4-FFF2-40B4-BE49-F238E27FC236}">
                <a16:creationId xmlns:a16="http://schemas.microsoft.com/office/drawing/2014/main" id="{3B7DF15E-8B17-1E8E-4060-27AFFDFAF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039" y="1819996"/>
            <a:ext cx="2463591" cy="2463591"/>
          </a:xfrm>
          <a:prstGeom prst="rect">
            <a:avLst/>
          </a:prstGeom>
        </p:spPr>
      </p:pic>
      <p:pic>
        <p:nvPicPr>
          <p:cNvPr id="24" name="Picture 23">
            <a:extLst>
              <a:ext uri="{FF2B5EF4-FFF2-40B4-BE49-F238E27FC236}">
                <a16:creationId xmlns:a16="http://schemas.microsoft.com/office/drawing/2014/main" id="{3B6CAEC5-62E0-244D-7993-FC7A736BA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3039" y="4283587"/>
            <a:ext cx="2463591" cy="1749616"/>
          </a:xfrm>
          <a:prstGeom prst="rect">
            <a:avLst/>
          </a:prstGeom>
        </p:spPr>
      </p:pic>
    </p:spTree>
    <p:extLst>
      <p:ext uri="{BB962C8B-B14F-4D97-AF65-F5344CB8AC3E}">
        <p14:creationId xmlns:p14="http://schemas.microsoft.com/office/powerpoint/2010/main" val="288810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F16C8-8585-4876-9855-6AA8B49EC6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716E18-8A19-4EB0-DA31-2822187E47C7}"/>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15CF21A-A8CC-9017-8E99-2F8F17C4574A}"/>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76CF134-606A-4240-CB17-CA37D826DB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04B51406-4701-95B3-4348-DE15532B2505}"/>
              </a:ext>
            </a:extLst>
          </p:cNvPr>
          <p:cNvSpPr txBox="1"/>
          <p:nvPr/>
        </p:nvSpPr>
        <p:spPr>
          <a:xfrm>
            <a:off x="-1370135" y="386448"/>
            <a:ext cx="4955308" cy="400110"/>
          </a:xfrm>
          <a:prstGeom prst="rect">
            <a:avLst/>
          </a:prstGeom>
          <a:noFill/>
        </p:spPr>
        <p:txBody>
          <a:bodyPr wrap="square">
            <a:spAutoFit/>
          </a:bodyPr>
          <a:lstStyle/>
          <a:p>
            <a:pPr algn="ctr"/>
            <a:r>
              <a:rPr lang="en-US" sz="2000" dirty="0">
                <a:latin typeface="Baskerville Old Face" panose="02020602080505020303" pitchFamily="18" charset="0"/>
              </a:rPr>
              <a:t>PROJECTS</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8294AD36-7814-5E5E-AE29-B50D4F2DB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0734FE98-EC99-2681-3058-4A1070DC118F}"/>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sp>
        <p:nvSpPr>
          <p:cNvPr id="8" name="TextBox 7">
            <a:extLst>
              <a:ext uri="{FF2B5EF4-FFF2-40B4-BE49-F238E27FC236}">
                <a16:creationId xmlns:a16="http://schemas.microsoft.com/office/drawing/2014/main" id="{BF94D0AA-05E6-3535-A694-DA0723268EA0}"/>
              </a:ext>
            </a:extLst>
          </p:cNvPr>
          <p:cNvSpPr txBox="1"/>
          <p:nvPr/>
        </p:nvSpPr>
        <p:spPr>
          <a:xfrm>
            <a:off x="467798" y="1158620"/>
            <a:ext cx="8898832" cy="677108"/>
          </a:xfrm>
          <a:prstGeom prst="rect">
            <a:avLst/>
          </a:prstGeom>
          <a:solidFill>
            <a:srgbClr val="DFF3FA"/>
          </a:solidFill>
        </p:spPr>
        <p:txBody>
          <a:bodyPr wrap="square">
            <a:spAutoFit/>
          </a:bodyPr>
          <a:lstStyle/>
          <a:p>
            <a:r>
              <a:rPr lang="en-US" b="1" dirty="0">
                <a:latin typeface="Baskerville Old Face" panose="02020602080505020303" pitchFamily="18" charset="0"/>
              </a:rPr>
              <a:t>Project Name:</a:t>
            </a:r>
            <a:r>
              <a:rPr lang="ar-KW" b="1" dirty="0">
                <a:latin typeface="Baskerville Old Face" panose="02020602080505020303" pitchFamily="18" charset="0"/>
              </a:rPr>
              <a:t> </a:t>
            </a:r>
            <a:r>
              <a:rPr lang="en-US" b="1" dirty="0">
                <a:latin typeface="Baskerville Old Face" panose="02020602080505020303" pitchFamily="18" charset="0"/>
              </a:rPr>
              <a:t>Fit Out Works For </a:t>
            </a:r>
            <a:r>
              <a:rPr lang="en-US" b="1" dirty="0" err="1">
                <a:latin typeface="Baskerville Old Face" panose="02020602080505020303" pitchFamily="18" charset="0"/>
              </a:rPr>
              <a:t>adminstration</a:t>
            </a:r>
            <a:r>
              <a:rPr lang="en-US" b="1" dirty="0">
                <a:latin typeface="Baskerville Old Face" panose="02020602080505020303" pitchFamily="18" charset="0"/>
              </a:rPr>
              <a:t> office office(Ahmad AL-</a:t>
            </a:r>
            <a:r>
              <a:rPr lang="en-US" b="1" dirty="0" err="1">
                <a:latin typeface="Baskerville Old Face" panose="02020602080505020303" pitchFamily="18" charset="0"/>
              </a:rPr>
              <a:t>Otaiby</a:t>
            </a:r>
            <a:r>
              <a:rPr lang="en-US" b="1" dirty="0">
                <a:latin typeface="Baskerville Old Face" panose="02020602080505020303" pitchFamily="18" charset="0"/>
              </a:rPr>
              <a:t>)</a:t>
            </a:r>
            <a:endParaRPr lang="en-US" dirty="0">
              <a:latin typeface="Baskerville Old Face" panose="02020602080505020303" pitchFamily="18" charset="0"/>
            </a:endParaRPr>
          </a:p>
          <a:p>
            <a:pPr algn="ctr"/>
            <a:r>
              <a:rPr lang="en-US" sz="2000" dirty="0">
                <a:latin typeface="Baskerville Old Face" panose="02020602080505020303" pitchFamily="18" charset="0"/>
              </a:rPr>
              <a:t>   </a:t>
            </a:r>
          </a:p>
        </p:txBody>
      </p:sp>
      <p:sp>
        <p:nvSpPr>
          <p:cNvPr id="9" name="TextBox 8">
            <a:extLst>
              <a:ext uri="{FF2B5EF4-FFF2-40B4-BE49-F238E27FC236}">
                <a16:creationId xmlns:a16="http://schemas.microsoft.com/office/drawing/2014/main" id="{6AB6501C-1C10-1522-99F1-B4621D6826F6}"/>
              </a:ext>
            </a:extLst>
          </p:cNvPr>
          <p:cNvSpPr txBox="1"/>
          <p:nvPr/>
        </p:nvSpPr>
        <p:spPr>
          <a:xfrm>
            <a:off x="467798" y="1897630"/>
            <a:ext cx="3330479" cy="1569660"/>
          </a:xfrm>
          <a:prstGeom prst="rect">
            <a:avLst/>
          </a:prstGeom>
          <a:noFill/>
        </p:spPr>
        <p:txBody>
          <a:bodyPr wrap="square">
            <a:spAutoFit/>
          </a:bodyPr>
          <a:lstStyle/>
          <a:p>
            <a:r>
              <a:rPr lang="en-US" sz="1600" b="1" dirty="0">
                <a:latin typeface="Baskerville Old Face" panose="02020602080505020303" pitchFamily="18" charset="0"/>
              </a:rPr>
              <a:t>Location</a:t>
            </a:r>
            <a:r>
              <a:rPr lang="en-US" sz="1600" dirty="0">
                <a:latin typeface="Baskerville Old Face" panose="02020602080505020303" pitchFamily="18" charset="0"/>
              </a:rPr>
              <a:t>: Al-</a:t>
            </a:r>
            <a:r>
              <a:rPr lang="en-US" sz="1600" dirty="0" err="1">
                <a:latin typeface="Baskerville Old Face" panose="02020602080505020303" pitchFamily="18" charset="0"/>
              </a:rPr>
              <a:t>Manghaf</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err="1">
                <a:latin typeface="Baskerville Old Face" panose="02020602080505020303" pitchFamily="18" charset="0"/>
              </a:rPr>
              <a:t>Contrct</a:t>
            </a:r>
            <a:r>
              <a:rPr lang="en-US" sz="1600" b="1" dirty="0">
                <a:latin typeface="Baskerville Old Face" panose="02020602080505020303" pitchFamily="18" charset="0"/>
              </a:rPr>
              <a:t> Value:</a:t>
            </a:r>
            <a:r>
              <a:rPr lang="en-US" sz="1600" dirty="0">
                <a:latin typeface="Baskerville Old Face" panose="02020602080505020303" pitchFamily="18" charset="0"/>
              </a:rPr>
              <a:t> </a:t>
            </a:r>
            <a:r>
              <a:rPr lang="ar-KW" sz="1600" dirty="0">
                <a:latin typeface="Baskerville Old Face" panose="02020602080505020303" pitchFamily="18" charset="0"/>
              </a:rPr>
              <a:t>12.000</a:t>
            </a:r>
            <a:r>
              <a:rPr lang="en-US" sz="1600" dirty="0">
                <a:latin typeface="Baskerville Old Face" panose="02020602080505020303" pitchFamily="18" charset="0"/>
              </a:rPr>
              <a:t>KD</a:t>
            </a:r>
          </a:p>
          <a:p>
            <a:endParaRPr lang="en-US" sz="1600" dirty="0">
              <a:latin typeface="Baskerville Old Face" panose="02020602080505020303" pitchFamily="18" charset="0"/>
            </a:endParaRPr>
          </a:p>
          <a:p>
            <a:r>
              <a:rPr lang="en-US" sz="1600" b="1" dirty="0">
                <a:latin typeface="Baskerville Old Face" panose="02020602080505020303" pitchFamily="18" charset="0"/>
              </a:rPr>
              <a:t>Contract Duration: </a:t>
            </a:r>
            <a:r>
              <a:rPr lang="en-US" sz="1600" dirty="0">
                <a:latin typeface="Baskerville Old Face" panose="02020602080505020303" pitchFamily="18" charset="0"/>
              </a:rPr>
              <a:t>1 month</a:t>
            </a:r>
          </a:p>
          <a:p>
            <a:endParaRPr lang="en-US" sz="1600" dirty="0">
              <a:latin typeface="Baskerville Old Face" panose="02020602080505020303" pitchFamily="18" charset="0"/>
            </a:endParaRPr>
          </a:p>
        </p:txBody>
      </p:sp>
      <p:sp>
        <p:nvSpPr>
          <p:cNvPr id="4" name="Rectangle 3">
            <a:extLst>
              <a:ext uri="{FF2B5EF4-FFF2-40B4-BE49-F238E27FC236}">
                <a16:creationId xmlns:a16="http://schemas.microsoft.com/office/drawing/2014/main" id="{59A7581C-2903-3F15-00CC-729E5066E6F3}"/>
              </a:ext>
            </a:extLst>
          </p:cNvPr>
          <p:cNvSpPr/>
          <p:nvPr/>
        </p:nvSpPr>
        <p:spPr>
          <a:xfrm>
            <a:off x="3983525" y="1835728"/>
            <a:ext cx="5383105" cy="3863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Attach Photo here </a:t>
            </a:r>
          </a:p>
        </p:txBody>
      </p:sp>
      <p:pic>
        <p:nvPicPr>
          <p:cNvPr id="11" name="Picture 10">
            <a:extLst>
              <a:ext uri="{FF2B5EF4-FFF2-40B4-BE49-F238E27FC236}">
                <a16:creationId xmlns:a16="http://schemas.microsoft.com/office/drawing/2014/main" id="{FE83A58C-D0FD-B7FE-C42B-9B978F93C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161" y="1835728"/>
            <a:ext cx="2227362" cy="2227362"/>
          </a:xfrm>
          <a:prstGeom prst="rect">
            <a:avLst/>
          </a:prstGeom>
        </p:spPr>
      </p:pic>
      <p:pic>
        <p:nvPicPr>
          <p:cNvPr id="13" name="Picture 12">
            <a:extLst>
              <a:ext uri="{FF2B5EF4-FFF2-40B4-BE49-F238E27FC236}">
                <a16:creationId xmlns:a16="http://schemas.microsoft.com/office/drawing/2014/main" id="{AACF0445-DBE9-C3AE-756B-C82797864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367" y="1751508"/>
            <a:ext cx="3165263" cy="3947871"/>
          </a:xfrm>
          <a:prstGeom prst="rect">
            <a:avLst/>
          </a:prstGeom>
        </p:spPr>
      </p:pic>
      <p:pic>
        <p:nvPicPr>
          <p:cNvPr id="15" name="Picture 14">
            <a:extLst>
              <a:ext uri="{FF2B5EF4-FFF2-40B4-BE49-F238E27FC236}">
                <a16:creationId xmlns:a16="http://schemas.microsoft.com/office/drawing/2014/main" id="{20875618-4CB4-0411-3C54-921ECDA4E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669" y="4063090"/>
            <a:ext cx="2334697" cy="1666112"/>
          </a:xfrm>
          <a:prstGeom prst="rect">
            <a:avLst/>
          </a:prstGeom>
        </p:spPr>
      </p:pic>
    </p:spTree>
    <p:extLst>
      <p:ext uri="{BB962C8B-B14F-4D97-AF65-F5344CB8AC3E}">
        <p14:creationId xmlns:p14="http://schemas.microsoft.com/office/powerpoint/2010/main" val="399288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FB04-639B-6A37-2A57-0C1C2F9B4C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EE9FAD-6DD0-BEC2-1170-25D9736C087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A7CD7AC4-9A75-7659-735B-7783DC9953A5}"/>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4CEE558D-A4AD-A519-CCB6-97B2AA7358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DB5A5FCB-1076-016F-E85E-42EB4702EA1F}"/>
              </a:ext>
            </a:extLst>
          </p:cNvPr>
          <p:cNvSpPr txBox="1"/>
          <p:nvPr/>
        </p:nvSpPr>
        <p:spPr>
          <a:xfrm>
            <a:off x="-1370135" y="386448"/>
            <a:ext cx="4955308" cy="400110"/>
          </a:xfrm>
          <a:prstGeom prst="rect">
            <a:avLst/>
          </a:prstGeom>
          <a:noFill/>
        </p:spPr>
        <p:txBody>
          <a:bodyPr wrap="square">
            <a:spAutoFit/>
          </a:bodyPr>
          <a:lstStyle/>
          <a:p>
            <a:pPr algn="ctr"/>
            <a:r>
              <a:rPr lang="en-US" sz="2000" dirty="0">
                <a:latin typeface="Baskerville Old Face" panose="02020602080505020303" pitchFamily="18" charset="0"/>
              </a:rPr>
              <a:t>PROJECTS</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22381018-175F-6426-47E4-49A0615BD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F1526F39-A201-0F83-1143-6A4D538CCD4F}"/>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sp>
        <p:nvSpPr>
          <p:cNvPr id="8" name="TextBox 7">
            <a:extLst>
              <a:ext uri="{FF2B5EF4-FFF2-40B4-BE49-F238E27FC236}">
                <a16:creationId xmlns:a16="http://schemas.microsoft.com/office/drawing/2014/main" id="{EFE930B0-8C2F-61EA-1466-BB45349FAFB8}"/>
              </a:ext>
            </a:extLst>
          </p:cNvPr>
          <p:cNvSpPr txBox="1"/>
          <p:nvPr/>
        </p:nvSpPr>
        <p:spPr>
          <a:xfrm>
            <a:off x="467798" y="1158620"/>
            <a:ext cx="8898832" cy="677108"/>
          </a:xfrm>
          <a:prstGeom prst="rect">
            <a:avLst/>
          </a:prstGeom>
          <a:solidFill>
            <a:srgbClr val="DFF3FA"/>
          </a:solidFill>
        </p:spPr>
        <p:txBody>
          <a:bodyPr wrap="square">
            <a:spAutoFit/>
          </a:bodyPr>
          <a:lstStyle/>
          <a:p>
            <a:r>
              <a:rPr lang="en-US" b="1" dirty="0">
                <a:latin typeface="Baskerville Old Face" panose="02020602080505020303" pitchFamily="18" charset="0"/>
              </a:rPr>
              <a:t>Project Name : Skelton works Workmanship For 14 villa  at Haya villas Project </a:t>
            </a:r>
            <a:endParaRPr lang="en-US" dirty="0">
              <a:latin typeface="Baskerville Old Face" panose="02020602080505020303" pitchFamily="18" charset="0"/>
            </a:endParaRPr>
          </a:p>
          <a:p>
            <a:pPr algn="ctr"/>
            <a:r>
              <a:rPr lang="en-US" sz="2000" dirty="0">
                <a:latin typeface="Baskerville Old Face" panose="02020602080505020303" pitchFamily="18" charset="0"/>
              </a:rPr>
              <a:t>   </a:t>
            </a:r>
          </a:p>
        </p:txBody>
      </p:sp>
      <p:sp>
        <p:nvSpPr>
          <p:cNvPr id="9" name="TextBox 8">
            <a:extLst>
              <a:ext uri="{FF2B5EF4-FFF2-40B4-BE49-F238E27FC236}">
                <a16:creationId xmlns:a16="http://schemas.microsoft.com/office/drawing/2014/main" id="{F1E2710D-964F-5AF7-B46A-A1A70D7CE8F5}"/>
              </a:ext>
            </a:extLst>
          </p:cNvPr>
          <p:cNvSpPr txBox="1"/>
          <p:nvPr/>
        </p:nvSpPr>
        <p:spPr>
          <a:xfrm>
            <a:off x="467798" y="1897630"/>
            <a:ext cx="3330479" cy="1569660"/>
          </a:xfrm>
          <a:prstGeom prst="rect">
            <a:avLst/>
          </a:prstGeom>
          <a:noFill/>
        </p:spPr>
        <p:txBody>
          <a:bodyPr wrap="square">
            <a:spAutoFit/>
          </a:bodyPr>
          <a:lstStyle/>
          <a:p>
            <a:r>
              <a:rPr lang="en-US" sz="1600" b="1" dirty="0">
                <a:latin typeface="Baskerville Old Face" panose="02020602080505020303" pitchFamily="18" charset="0"/>
              </a:rPr>
              <a:t>Location</a:t>
            </a:r>
            <a:r>
              <a:rPr lang="en-US" sz="1600" dirty="0">
                <a:latin typeface="Baskerville Old Face" panose="02020602080505020303" pitchFamily="18" charset="0"/>
              </a:rPr>
              <a:t>:</a:t>
            </a:r>
          </a:p>
          <a:p>
            <a:endParaRPr lang="en-US" sz="1600" dirty="0">
              <a:latin typeface="Baskerville Old Face" panose="02020602080505020303" pitchFamily="18" charset="0"/>
            </a:endParaRPr>
          </a:p>
          <a:p>
            <a:r>
              <a:rPr lang="en-US" sz="1600" b="1" dirty="0" err="1">
                <a:latin typeface="Baskerville Old Face" panose="02020602080505020303" pitchFamily="18" charset="0"/>
              </a:rPr>
              <a:t>Contrct</a:t>
            </a:r>
            <a:r>
              <a:rPr lang="en-US" sz="1600" b="1" dirty="0">
                <a:latin typeface="Baskerville Old Face" panose="02020602080505020303" pitchFamily="18" charset="0"/>
              </a:rPr>
              <a:t> Value</a:t>
            </a:r>
            <a:r>
              <a:rPr lang="en-US" sz="1600" b="1">
                <a:latin typeface="Baskerville Old Face" panose="02020602080505020303" pitchFamily="18" charset="0"/>
              </a:rPr>
              <a:t>:</a:t>
            </a:r>
            <a:r>
              <a:rPr lang="en-US" sz="1600">
                <a:latin typeface="Baskerville Old Face" panose="02020602080505020303" pitchFamily="18" charset="0"/>
              </a:rPr>
              <a:t> KD</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a:latin typeface="Baskerville Old Face" panose="02020602080505020303" pitchFamily="18" charset="0"/>
              </a:rPr>
              <a:t>Contract Duration:</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p:txBody>
      </p:sp>
      <p:sp>
        <p:nvSpPr>
          <p:cNvPr id="4" name="Rectangle 3">
            <a:extLst>
              <a:ext uri="{FF2B5EF4-FFF2-40B4-BE49-F238E27FC236}">
                <a16:creationId xmlns:a16="http://schemas.microsoft.com/office/drawing/2014/main" id="{284A5272-7A18-B43E-5E8B-E33A5C1586BB}"/>
              </a:ext>
            </a:extLst>
          </p:cNvPr>
          <p:cNvSpPr/>
          <p:nvPr/>
        </p:nvSpPr>
        <p:spPr>
          <a:xfrm>
            <a:off x="3983525" y="1835728"/>
            <a:ext cx="5383105" cy="3863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Attach Photo here </a:t>
            </a:r>
          </a:p>
        </p:txBody>
      </p:sp>
    </p:spTree>
    <p:extLst>
      <p:ext uri="{BB962C8B-B14F-4D97-AF65-F5344CB8AC3E}">
        <p14:creationId xmlns:p14="http://schemas.microsoft.com/office/powerpoint/2010/main" val="94084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FB04-639B-6A37-2A57-0C1C2F9B4C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EE9FAD-6DD0-BEC2-1170-25D9736C087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A7CD7AC4-9A75-7659-735B-7783DC9953A5}"/>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4CEE558D-A4AD-A519-CCB6-97B2AA7358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DB5A5FCB-1076-016F-E85E-42EB4702EA1F}"/>
              </a:ext>
            </a:extLst>
          </p:cNvPr>
          <p:cNvSpPr txBox="1"/>
          <p:nvPr/>
        </p:nvSpPr>
        <p:spPr>
          <a:xfrm>
            <a:off x="-1370135" y="386448"/>
            <a:ext cx="4955308" cy="400110"/>
          </a:xfrm>
          <a:prstGeom prst="rect">
            <a:avLst/>
          </a:prstGeom>
          <a:noFill/>
        </p:spPr>
        <p:txBody>
          <a:bodyPr wrap="square">
            <a:spAutoFit/>
          </a:bodyPr>
          <a:lstStyle/>
          <a:p>
            <a:pPr algn="ctr"/>
            <a:r>
              <a:rPr lang="en-US" sz="2000" dirty="0">
                <a:latin typeface="Baskerville Old Face" panose="02020602080505020303" pitchFamily="18" charset="0"/>
              </a:rPr>
              <a:t>PROJECTS</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22381018-175F-6426-47E4-49A0615BD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F1526F39-A201-0F83-1143-6A4D538CCD4F}"/>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sp>
        <p:nvSpPr>
          <p:cNvPr id="8" name="TextBox 7">
            <a:extLst>
              <a:ext uri="{FF2B5EF4-FFF2-40B4-BE49-F238E27FC236}">
                <a16:creationId xmlns:a16="http://schemas.microsoft.com/office/drawing/2014/main" id="{EFE930B0-8C2F-61EA-1466-BB45349FAFB8}"/>
              </a:ext>
            </a:extLst>
          </p:cNvPr>
          <p:cNvSpPr txBox="1"/>
          <p:nvPr/>
        </p:nvSpPr>
        <p:spPr>
          <a:xfrm>
            <a:off x="467798" y="1158620"/>
            <a:ext cx="8898832" cy="677108"/>
          </a:xfrm>
          <a:prstGeom prst="rect">
            <a:avLst/>
          </a:prstGeom>
          <a:solidFill>
            <a:srgbClr val="DFF3FA"/>
          </a:solidFill>
        </p:spPr>
        <p:txBody>
          <a:bodyPr wrap="square">
            <a:spAutoFit/>
          </a:bodyPr>
          <a:lstStyle/>
          <a:p>
            <a:r>
              <a:rPr lang="en-US" b="1" dirty="0">
                <a:latin typeface="Baskerville Old Face" panose="02020602080505020303" pitchFamily="18" charset="0"/>
              </a:rPr>
              <a:t>Project Name : </a:t>
            </a:r>
            <a:r>
              <a:rPr lang="en-US" b="1" dirty="0" err="1">
                <a:latin typeface="Baskerville Old Face" panose="02020602080505020303" pitchFamily="18" charset="0"/>
              </a:rPr>
              <a:t>Connstuction</a:t>
            </a:r>
            <a:r>
              <a:rPr lang="en-US" b="1" dirty="0">
                <a:latin typeface="Baskerville Old Face" panose="02020602080505020303" pitchFamily="18" charset="0"/>
              </a:rPr>
              <a:t> of residential Villa at West Abdullah </a:t>
            </a:r>
            <a:r>
              <a:rPr lang="en-US" b="1" dirty="0" err="1">
                <a:latin typeface="Baskerville Old Face" panose="02020602080505020303" pitchFamily="18" charset="0"/>
              </a:rPr>
              <a:t>AL-Mubarak</a:t>
            </a:r>
            <a:r>
              <a:rPr lang="en-US" b="1" dirty="0">
                <a:latin typeface="Baskerville Old Face" panose="02020602080505020303" pitchFamily="18" charset="0"/>
              </a:rPr>
              <a:t>- Turn Key</a:t>
            </a:r>
            <a:endParaRPr lang="en-US" dirty="0">
              <a:latin typeface="Baskerville Old Face" panose="02020602080505020303" pitchFamily="18" charset="0"/>
            </a:endParaRPr>
          </a:p>
          <a:p>
            <a:pPr algn="ctr"/>
            <a:r>
              <a:rPr lang="en-US" sz="2000" dirty="0">
                <a:latin typeface="Baskerville Old Face" panose="02020602080505020303" pitchFamily="18" charset="0"/>
              </a:rPr>
              <a:t>   </a:t>
            </a:r>
          </a:p>
        </p:txBody>
      </p:sp>
      <p:sp>
        <p:nvSpPr>
          <p:cNvPr id="9" name="TextBox 8">
            <a:extLst>
              <a:ext uri="{FF2B5EF4-FFF2-40B4-BE49-F238E27FC236}">
                <a16:creationId xmlns:a16="http://schemas.microsoft.com/office/drawing/2014/main" id="{F1E2710D-964F-5AF7-B46A-A1A70D7CE8F5}"/>
              </a:ext>
            </a:extLst>
          </p:cNvPr>
          <p:cNvSpPr txBox="1"/>
          <p:nvPr/>
        </p:nvSpPr>
        <p:spPr>
          <a:xfrm>
            <a:off x="467798" y="1897630"/>
            <a:ext cx="3388978" cy="1569660"/>
          </a:xfrm>
          <a:prstGeom prst="rect">
            <a:avLst/>
          </a:prstGeom>
          <a:noFill/>
        </p:spPr>
        <p:txBody>
          <a:bodyPr wrap="square">
            <a:spAutoFit/>
          </a:bodyPr>
          <a:lstStyle/>
          <a:p>
            <a:r>
              <a:rPr lang="en-US" sz="1600" b="1" dirty="0">
                <a:latin typeface="Baskerville Old Face" panose="02020602080505020303" pitchFamily="18" charset="0"/>
              </a:rPr>
              <a:t>Location</a:t>
            </a:r>
            <a:r>
              <a:rPr lang="en-US" sz="1600" dirty="0">
                <a:latin typeface="Baskerville Old Face" panose="02020602080505020303" pitchFamily="18" charset="0"/>
              </a:rPr>
              <a:t>:</a:t>
            </a:r>
            <a:r>
              <a:rPr lang="en-US" sz="1600" b="1" dirty="0">
                <a:latin typeface="Baskerville Old Face" panose="02020602080505020303" pitchFamily="18" charset="0"/>
              </a:rPr>
              <a:t> West Abdullah </a:t>
            </a:r>
            <a:r>
              <a:rPr lang="en-US" sz="1600" b="1" dirty="0" err="1">
                <a:latin typeface="Baskerville Old Face" panose="02020602080505020303" pitchFamily="18" charset="0"/>
              </a:rPr>
              <a:t>AL-Mubarak</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err="1">
                <a:latin typeface="Baskerville Old Face" panose="02020602080505020303" pitchFamily="18" charset="0"/>
              </a:rPr>
              <a:t>Contrct</a:t>
            </a:r>
            <a:r>
              <a:rPr lang="en-US" sz="1600" b="1" dirty="0">
                <a:latin typeface="Baskerville Old Face" panose="02020602080505020303" pitchFamily="18" charset="0"/>
              </a:rPr>
              <a:t> Value:</a:t>
            </a:r>
            <a:r>
              <a:rPr lang="en-US" sz="1600" dirty="0">
                <a:latin typeface="Baskerville Old Face" panose="02020602080505020303" pitchFamily="18" charset="0"/>
              </a:rPr>
              <a:t> KD</a:t>
            </a:r>
          </a:p>
          <a:p>
            <a:endParaRPr lang="en-US" sz="1600" dirty="0">
              <a:latin typeface="Baskerville Old Face" panose="02020602080505020303" pitchFamily="18" charset="0"/>
            </a:endParaRPr>
          </a:p>
          <a:p>
            <a:r>
              <a:rPr lang="en-US" sz="1600" b="1" dirty="0">
                <a:latin typeface="Baskerville Old Face" panose="02020602080505020303" pitchFamily="18" charset="0"/>
              </a:rPr>
              <a:t>Contract Duration:</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p:txBody>
      </p:sp>
      <p:sp>
        <p:nvSpPr>
          <p:cNvPr id="4" name="Rectangle 3">
            <a:extLst>
              <a:ext uri="{FF2B5EF4-FFF2-40B4-BE49-F238E27FC236}">
                <a16:creationId xmlns:a16="http://schemas.microsoft.com/office/drawing/2014/main" id="{284A5272-7A18-B43E-5E8B-E33A5C1586BB}"/>
              </a:ext>
            </a:extLst>
          </p:cNvPr>
          <p:cNvSpPr/>
          <p:nvPr/>
        </p:nvSpPr>
        <p:spPr>
          <a:xfrm>
            <a:off x="3983525" y="1835728"/>
            <a:ext cx="5383105" cy="3863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3621B7B-B049-40DA-896B-3C084FBF4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484" y="3766186"/>
            <a:ext cx="2443146" cy="1943776"/>
          </a:xfrm>
          <a:prstGeom prst="rect">
            <a:avLst/>
          </a:prstGeom>
        </p:spPr>
      </p:pic>
      <p:pic>
        <p:nvPicPr>
          <p:cNvPr id="15" name="Picture 14">
            <a:extLst>
              <a:ext uri="{FF2B5EF4-FFF2-40B4-BE49-F238E27FC236}">
                <a16:creationId xmlns:a16="http://schemas.microsoft.com/office/drawing/2014/main" id="{D700F57B-FD7F-4C2E-A610-8CFED7F4D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484" y="1835728"/>
            <a:ext cx="2443146" cy="1930457"/>
          </a:xfrm>
          <a:prstGeom prst="rect">
            <a:avLst/>
          </a:prstGeom>
        </p:spPr>
      </p:pic>
    </p:spTree>
    <p:extLst>
      <p:ext uri="{BB962C8B-B14F-4D97-AF65-F5344CB8AC3E}">
        <p14:creationId xmlns:p14="http://schemas.microsoft.com/office/powerpoint/2010/main" val="91046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FB04-639B-6A37-2A57-0C1C2F9B4C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EE9FAD-6DD0-BEC2-1170-25D9736C087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A7CD7AC4-9A75-7659-735B-7783DC9953A5}"/>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4CEE558D-A4AD-A519-CCB6-97B2AA7358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DB5A5FCB-1076-016F-E85E-42EB4702EA1F}"/>
              </a:ext>
            </a:extLst>
          </p:cNvPr>
          <p:cNvSpPr txBox="1"/>
          <p:nvPr/>
        </p:nvSpPr>
        <p:spPr>
          <a:xfrm>
            <a:off x="-1370135" y="386448"/>
            <a:ext cx="4955308" cy="400110"/>
          </a:xfrm>
          <a:prstGeom prst="rect">
            <a:avLst/>
          </a:prstGeom>
          <a:noFill/>
        </p:spPr>
        <p:txBody>
          <a:bodyPr wrap="square">
            <a:spAutoFit/>
          </a:bodyPr>
          <a:lstStyle/>
          <a:p>
            <a:pPr algn="ctr"/>
            <a:r>
              <a:rPr lang="en-US" sz="2000" dirty="0">
                <a:latin typeface="Baskerville Old Face" panose="02020602080505020303" pitchFamily="18" charset="0"/>
              </a:rPr>
              <a:t>PROJECTS</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22381018-175F-6426-47E4-49A0615BD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7" name="TextBox 6">
            <a:extLst>
              <a:ext uri="{FF2B5EF4-FFF2-40B4-BE49-F238E27FC236}">
                <a16:creationId xmlns:a16="http://schemas.microsoft.com/office/drawing/2014/main" id="{F1526F39-A201-0F83-1143-6A4D538CCD4F}"/>
              </a:ext>
            </a:extLst>
          </p:cNvPr>
          <p:cNvSpPr txBox="1"/>
          <p:nvPr/>
        </p:nvSpPr>
        <p:spPr>
          <a:xfrm>
            <a:off x="8682273" y="5821378"/>
            <a:ext cx="1018479" cy="369332"/>
          </a:xfrm>
          <a:prstGeom prst="rect">
            <a:avLst/>
          </a:prstGeom>
          <a:noFill/>
        </p:spPr>
        <p:txBody>
          <a:bodyPr wrap="square" rtlCol="0">
            <a:spAutoFit/>
          </a:bodyPr>
          <a:lstStyle/>
          <a:p>
            <a:r>
              <a:rPr lang="en-US" dirty="0"/>
              <a:t>2/2</a:t>
            </a:r>
          </a:p>
        </p:txBody>
      </p:sp>
      <p:sp>
        <p:nvSpPr>
          <p:cNvPr id="8" name="TextBox 7">
            <a:extLst>
              <a:ext uri="{FF2B5EF4-FFF2-40B4-BE49-F238E27FC236}">
                <a16:creationId xmlns:a16="http://schemas.microsoft.com/office/drawing/2014/main" id="{EFE930B0-8C2F-61EA-1466-BB45349FAFB8}"/>
              </a:ext>
            </a:extLst>
          </p:cNvPr>
          <p:cNvSpPr txBox="1"/>
          <p:nvPr/>
        </p:nvSpPr>
        <p:spPr>
          <a:xfrm>
            <a:off x="467798" y="1158620"/>
            <a:ext cx="8898832" cy="677108"/>
          </a:xfrm>
          <a:prstGeom prst="rect">
            <a:avLst/>
          </a:prstGeom>
          <a:solidFill>
            <a:srgbClr val="DFF3FA"/>
          </a:solidFill>
        </p:spPr>
        <p:txBody>
          <a:bodyPr wrap="square">
            <a:spAutoFit/>
          </a:bodyPr>
          <a:lstStyle/>
          <a:p>
            <a:r>
              <a:rPr lang="en-US" b="1" dirty="0">
                <a:latin typeface="Baskerville Old Face" panose="02020602080505020303" pitchFamily="18" charset="0"/>
              </a:rPr>
              <a:t>Project Name : Mechanical &amp; Electrical works  For 25 villa  at Haya villas Project </a:t>
            </a:r>
            <a:endParaRPr lang="en-US" dirty="0">
              <a:latin typeface="Baskerville Old Face" panose="02020602080505020303" pitchFamily="18" charset="0"/>
            </a:endParaRPr>
          </a:p>
          <a:p>
            <a:pPr algn="ctr"/>
            <a:r>
              <a:rPr lang="en-US" sz="2000" dirty="0">
                <a:latin typeface="Baskerville Old Face" panose="02020602080505020303" pitchFamily="18" charset="0"/>
              </a:rPr>
              <a:t>   </a:t>
            </a:r>
          </a:p>
        </p:txBody>
      </p:sp>
      <p:sp>
        <p:nvSpPr>
          <p:cNvPr id="9" name="TextBox 8">
            <a:extLst>
              <a:ext uri="{FF2B5EF4-FFF2-40B4-BE49-F238E27FC236}">
                <a16:creationId xmlns:a16="http://schemas.microsoft.com/office/drawing/2014/main" id="{F1E2710D-964F-5AF7-B46A-A1A70D7CE8F5}"/>
              </a:ext>
            </a:extLst>
          </p:cNvPr>
          <p:cNvSpPr txBox="1"/>
          <p:nvPr/>
        </p:nvSpPr>
        <p:spPr>
          <a:xfrm>
            <a:off x="467798" y="1897630"/>
            <a:ext cx="3330479" cy="1569660"/>
          </a:xfrm>
          <a:prstGeom prst="rect">
            <a:avLst/>
          </a:prstGeom>
          <a:noFill/>
        </p:spPr>
        <p:txBody>
          <a:bodyPr wrap="square">
            <a:spAutoFit/>
          </a:bodyPr>
          <a:lstStyle/>
          <a:p>
            <a:r>
              <a:rPr lang="en-US" sz="1600" b="1" dirty="0">
                <a:latin typeface="Baskerville Old Face" panose="02020602080505020303" pitchFamily="18" charset="0"/>
              </a:rPr>
              <a:t>Location</a:t>
            </a:r>
            <a:r>
              <a:rPr lang="en-US" sz="1600" dirty="0">
                <a:latin typeface="Baskerville Old Face" panose="02020602080505020303" pitchFamily="18" charset="0"/>
              </a:rPr>
              <a:t>:</a:t>
            </a:r>
          </a:p>
          <a:p>
            <a:endParaRPr lang="en-US" sz="1600" dirty="0">
              <a:latin typeface="Baskerville Old Face" panose="02020602080505020303" pitchFamily="18" charset="0"/>
            </a:endParaRPr>
          </a:p>
          <a:p>
            <a:r>
              <a:rPr lang="en-US" sz="1600" b="1" dirty="0" err="1">
                <a:latin typeface="Baskerville Old Face" panose="02020602080505020303" pitchFamily="18" charset="0"/>
              </a:rPr>
              <a:t>Contrct</a:t>
            </a:r>
            <a:r>
              <a:rPr lang="en-US" sz="1600" b="1" dirty="0">
                <a:latin typeface="Baskerville Old Face" panose="02020602080505020303" pitchFamily="18" charset="0"/>
              </a:rPr>
              <a:t> Value</a:t>
            </a:r>
            <a:r>
              <a:rPr lang="en-US" sz="1600" b="1">
                <a:latin typeface="Baskerville Old Face" panose="02020602080505020303" pitchFamily="18" charset="0"/>
              </a:rPr>
              <a:t>:</a:t>
            </a:r>
            <a:r>
              <a:rPr lang="en-US" sz="1600">
                <a:latin typeface="Baskerville Old Face" panose="02020602080505020303" pitchFamily="18" charset="0"/>
              </a:rPr>
              <a:t> KD</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r>
              <a:rPr lang="en-US" sz="1600" b="1" dirty="0">
                <a:latin typeface="Baskerville Old Face" panose="02020602080505020303" pitchFamily="18" charset="0"/>
              </a:rPr>
              <a:t>Contract Duration:</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p:txBody>
      </p:sp>
      <p:sp>
        <p:nvSpPr>
          <p:cNvPr id="4" name="Rectangle 3">
            <a:extLst>
              <a:ext uri="{FF2B5EF4-FFF2-40B4-BE49-F238E27FC236}">
                <a16:creationId xmlns:a16="http://schemas.microsoft.com/office/drawing/2014/main" id="{284A5272-7A18-B43E-5E8B-E33A5C1586BB}"/>
              </a:ext>
            </a:extLst>
          </p:cNvPr>
          <p:cNvSpPr/>
          <p:nvPr/>
        </p:nvSpPr>
        <p:spPr>
          <a:xfrm>
            <a:off x="3983525" y="1835728"/>
            <a:ext cx="5383105" cy="3863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Attach Photo here </a:t>
            </a:r>
          </a:p>
        </p:txBody>
      </p:sp>
    </p:spTree>
    <p:extLst>
      <p:ext uri="{BB962C8B-B14F-4D97-AF65-F5344CB8AC3E}">
        <p14:creationId xmlns:p14="http://schemas.microsoft.com/office/powerpoint/2010/main" val="37921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3F7BC-4EFF-328A-70BD-A2908D1A0F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567"/>
            <a:ext cx="9906000" cy="6848865"/>
          </a:xfrm>
          <a:prstGeom prst="rect">
            <a:avLst/>
          </a:prstGeom>
        </p:spPr>
      </p:pic>
      <p:sp>
        <p:nvSpPr>
          <p:cNvPr id="6" name="TextBox 5">
            <a:extLst>
              <a:ext uri="{FF2B5EF4-FFF2-40B4-BE49-F238E27FC236}">
                <a16:creationId xmlns:a16="http://schemas.microsoft.com/office/drawing/2014/main" id="{DF501D44-6084-ABE6-EB51-67FDCD9CDBAF}"/>
              </a:ext>
            </a:extLst>
          </p:cNvPr>
          <p:cNvSpPr txBox="1"/>
          <p:nvPr/>
        </p:nvSpPr>
        <p:spPr>
          <a:xfrm>
            <a:off x="395925" y="1574276"/>
            <a:ext cx="8929143" cy="3290581"/>
          </a:xfrm>
          <a:prstGeom prst="rect">
            <a:avLst/>
          </a:prstGeom>
          <a:solidFill>
            <a:srgbClr val="DFF3FA"/>
          </a:solidFill>
        </p:spPr>
        <p:txBody>
          <a:bodyPr wrap="square" rtlCol="0">
            <a:spAutoFit/>
          </a:bodyPr>
          <a:lstStyle/>
          <a:p>
            <a:pPr>
              <a:lnSpc>
                <a:spcPct val="150000"/>
              </a:lnSpc>
            </a:pPr>
            <a:r>
              <a:rPr lang="en-US" sz="1400" dirty="0">
                <a:latin typeface="Baskerville Old Face" panose="02020602080505020303" pitchFamily="18" charset="0"/>
              </a:rPr>
              <a:t>Kasab Kuwaiti General Trading &amp; Contracting is a Kuwaiti company specialist in construction known as KASAB. </a:t>
            </a:r>
          </a:p>
          <a:p>
            <a:pPr>
              <a:lnSpc>
                <a:spcPct val="150000"/>
              </a:lnSpc>
            </a:pPr>
            <a:endParaRPr lang="en-US" sz="1400" dirty="0">
              <a:latin typeface="Baskerville Old Face" panose="02020602080505020303" pitchFamily="18" charset="0"/>
            </a:endParaRPr>
          </a:p>
          <a:p>
            <a:pPr>
              <a:lnSpc>
                <a:spcPct val="150000"/>
              </a:lnSpc>
            </a:pPr>
            <a:r>
              <a:rPr lang="en-US" sz="1400" dirty="0">
                <a:latin typeface="Baskerville Old Face" panose="02020602080505020303" pitchFamily="18" charset="0"/>
              </a:rPr>
              <a:t>KASAB is a company Specialized in general contracting and electro-mechanical works and professional managing of construction services. </a:t>
            </a:r>
          </a:p>
          <a:p>
            <a:pPr>
              <a:lnSpc>
                <a:spcPct val="150000"/>
              </a:lnSpc>
            </a:pPr>
            <a:endParaRPr lang="en-US" sz="1400" dirty="0">
              <a:latin typeface="Baskerville Old Face" panose="02020602080505020303" pitchFamily="18" charset="0"/>
            </a:endParaRPr>
          </a:p>
          <a:p>
            <a:pPr>
              <a:lnSpc>
                <a:spcPct val="150000"/>
              </a:lnSpc>
            </a:pPr>
            <a:r>
              <a:rPr lang="en-US" sz="1400" dirty="0">
                <a:latin typeface="Baskerville Old Face" panose="02020602080505020303" pitchFamily="18" charset="0"/>
              </a:rPr>
              <a:t>KASAB offers the-highest international standard of technical and commercial solutions on turnkey projects and Electro mechanical works as well as providing the typical level of coordination and Quality via the different activities.</a:t>
            </a:r>
          </a:p>
          <a:p>
            <a:pPr>
              <a:lnSpc>
                <a:spcPct val="150000"/>
              </a:lnSpc>
            </a:pPr>
            <a:endParaRPr lang="en-US" sz="1400" dirty="0">
              <a:latin typeface="Baskerville Old Face" panose="02020602080505020303" pitchFamily="18" charset="0"/>
            </a:endParaRPr>
          </a:p>
          <a:p>
            <a:pPr>
              <a:lnSpc>
                <a:spcPct val="150000"/>
              </a:lnSpc>
            </a:pPr>
            <a:r>
              <a:rPr lang="en-US" sz="1400" dirty="0">
                <a:latin typeface="Baskerville Old Face" panose="02020602080505020303" pitchFamily="18" charset="0"/>
              </a:rPr>
              <a:t>KASAB has been established and working in the Kuwait market since 2008 with total paid capital 500,000 </a:t>
            </a:r>
            <a:r>
              <a:rPr lang="en-US" sz="1400">
                <a:latin typeface="Baskerville Old Face" panose="02020602080505020303" pitchFamily="18" charset="0"/>
              </a:rPr>
              <a:t>Kuwaiti dinar. </a:t>
            </a:r>
            <a:endParaRPr lang="en-US" sz="1400" dirty="0">
              <a:latin typeface="Baskerville Old Face" panose="02020602080505020303" pitchFamily="18" charset="0"/>
            </a:endParaRPr>
          </a:p>
          <a:p>
            <a:pPr>
              <a:lnSpc>
                <a:spcPct val="150000"/>
              </a:lnSpc>
            </a:pPr>
            <a:endParaRPr lang="en-US" sz="1400" dirty="0"/>
          </a:p>
        </p:txBody>
      </p:sp>
      <p:sp>
        <p:nvSpPr>
          <p:cNvPr id="5" name="TextBox 4">
            <a:extLst>
              <a:ext uri="{FF2B5EF4-FFF2-40B4-BE49-F238E27FC236}">
                <a16:creationId xmlns:a16="http://schemas.microsoft.com/office/drawing/2014/main" id="{D1D19F91-C68E-1749-A666-DBEF037BD785}"/>
              </a:ext>
            </a:extLst>
          </p:cNvPr>
          <p:cNvSpPr txBox="1"/>
          <p:nvPr/>
        </p:nvSpPr>
        <p:spPr>
          <a:xfrm>
            <a:off x="395926" y="854425"/>
            <a:ext cx="4955308" cy="369332"/>
          </a:xfrm>
          <a:prstGeom prst="rect">
            <a:avLst/>
          </a:prstGeom>
          <a:noFill/>
        </p:spPr>
        <p:txBody>
          <a:bodyPr wrap="square">
            <a:spAutoFit/>
          </a:bodyPr>
          <a:lstStyle/>
          <a:p>
            <a:r>
              <a:rPr lang="en-US" sz="1800" dirty="0"/>
              <a:t>ABOUT KASAB:</a:t>
            </a:r>
            <a:endParaRPr lang="en-US" dirty="0"/>
          </a:p>
        </p:txBody>
      </p:sp>
      <p:pic>
        <p:nvPicPr>
          <p:cNvPr id="9" name="Picture 8">
            <a:extLst>
              <a:ext uri="{FF2B5EF4-FFF2-40B4-BE49-F238E27FC236}">
                <a16:creationId xmlns:a16="http://schemas.microsoft.com/office/drawing/2014/main" id="{3B457FA6-8EF7-C158-35CD-721AF1D29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Tree>
    <p:extLst>
      <p:ext uri="{BB962C8B-B14F-4D97-AF65-F5344CB8AC3E}">
        <p14:creationId xmlns:p14="http://schemas.microsoft.com/office/powerpoint/2010/main" val="64818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2210-1FEB-BC1D-58C5-BDADE18532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F9599993-3771-A5AB-24D5-1DFD52FDEA7F}"/>
              </a:ext>
            </a:extLst>
          </p:cNvPr>
          <p:cNvSpPr txBox="1"/>
          <p:nvPr/>
        </p:nvSpPr>
        <p:spPr>
          <a:xfrm>
            <a:off x="4147512" y="1201786"/>
            <a:ext cx="3278957" cy="1450012"/>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is not only a construction company but also a very Intensive team striving to bring growth and trust to ours. Community, helping to maintain techno commercially support our clients to achieve their goals and comply their targets.</a:t>
            </a:r>
          </a:p>
        </p:txBody>
      </p:sp>
      <p:sp>
        <p:nvSpPr>
          <p:cNvPr id="11" name="TextBox 10">
            <a:extLst>
              <a:ext uri="{FF2B5EF4-FFF2-40B4-BE49-F238E27FC236}">
                <a16:creationId xmlns:a16="http://schemas.microsoft.com/office/drawing/2014/main" id="{8EBC4069-2FE8-F484-913A-C726998D3B8A}"/>
              </a:ext>
            </a:extLst>
          </p:cNvPr>
          <p:cNvSpPr txBox="1"/>
          <p:nvPr/>
        </p:nvSpPr>
        <p:spPr>
          <a:xfrm>
            <a:off x="304515" y="1386562"/>
            <a:ext cx="3673585" cy="3112006"/>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mission it to perform for its customers the highest level of quality construction services at fair and competitive market prices. To ensure the longevity of our company through repeat and referral business achieved by customer satisfaction in all areas including timeliness, attention to detail and service minded attitudes.</a:t>
            </a:r>
          </a:p>
          <a:p>
            <a:pPr>
              <a:lnSpc>
                <a:spcPct val="150000"/>
              </a:lnSpc>
            </a:pPr>
            <a:r>
              <a:rPr lang="en-US" sz="1200" dirty="0">
                <a:latin typeface="Baskerville Old Face" panose="02020602080505020303" pitchFamily="18" charset="0"/>
              </a:rPr>
              <a:t>To maintain the highest levels of professionalism, integrity, honesty and fairness in our relationships with our suppliers, subcontractors, professional associates and customers. To achieve our clients their goals and comply their targets.</a:t>
            </a:r>
          </a:p>
        </p:txBody>
      </p:sp>
      <p:sp>
        <p:nvSpPr>
          <p:cNvPr id="5" name="TextBox 4">
            <a:extLst>
              <a:ext uri="{FF2B5EF4-FFF2-40B4-BE49-F238E27FC236}">
                <a16:creationId xmlns:a16="http://schemas.microsoft.com/office/drawing/2014/main" id="{C43F1198-4AB4-87EF-E4A4-3956A0FDF816}"/>
              </a:ext>
            </a:extLst>
          </p:cNvPr>
          <p:cNvSpPr txBox="1"/>
          <p:nvPr/>
        </p:nvSpPr>
        <p:spPr>
          <a:xfrm>
            <a:off x="344173" y="772605"/>
            <a:ext cx="4964544" cy="466474"/>
          </a:xfrm>
          <a:prstGeom prst="rect">
            <a:avLst/>
          </a:prstGeom>
          <a:noFill/>
        </p:spPr>
        <p:txBody>
          <a:bodyPr wrap="square">
            <a:spAutoFit/>
          </a:bodyPr>
          <a:lstStyle/>
          <a:p>
            <a:pPr>
              <a:lnSpc>
                <a:spcPct val="150000"/>
              </a:lnSpc>
            </a:pPr>
            <a:r>
              <a:rPr lang="en-US" sz="1800" dirty="0">
                <a:latin typeface="Baskerville Old Face" panose="02020602080505020303" pitchFamily="18" charset="0"/>
              </a:rPr>
              <a:t>MISSION</a:t>
            </a:r>
            <a:endParaRPr lang="en-US" dirty="0"/>
          </a:p>
        </p:txBody>
      </p:sp>
      <p:pic>
        <p:nvPicPr>
          <p:cNvPr id="7" name="Picture 6">
            <a:extLst>
              <a:ext uri="{FF2B5EF4-FFF2-40B4-BE49-F238E27FC236}">
                <a16:creationId xmlns:a16="http://schemas.microsoft.com/office/drawing/2014/main" id="{27E3E6B2-B85C-D973-939B-2750F40AF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9" name="TextBox 8">
            <a:extLst>
              <a:ext uri="{FF2B5EF4-FFF2-40B4-BE49-F238E27FC236}">
                <a16:creationId xmlns:a16="http://schemas.microsoft.com/office/drawing/2014/main" id="{AAA0DA46-2591-CF07-B846-9DD7D1F651F7}"/>
              </a:ext>
            </a:extLst>
          </p:cNvPr>
          <p:cNvSpPr txBox="1"/>
          <p:nvPr/>
        </p:nvSpPr>
        <p:spPr>
          <a:xfrm>
            <a:off x="4283626" y="735312"/>
            <a:ext cx="5417126" cy="466474"/>
          </a:xfrm>
          <a:prstGeom prst="rect">
            <a:avLst/>
          </a:prstGeom>
          <a:noFill/>
        </p:spPr>
        <p:txBody>
          <a:bodyPr wrap="square">
            <a:spAutoFit/>
          </a:bodyPr>
          <a:lstStyle/>
          <a:p>
            <a:pPr>
              <a:lnSpc>
                <a:spcPct val="150000"/>
              </a:lnSpc>
            </a:pPr>
            <a:r>
              <a:rPr lang="en-US" sz="1800" dirty="0">
                <a:latin typeface="Baskerville Old Face" panose="02020602080505020303" pitchFamily="18" charset="0"/>
              </a:rPr>
              <a:t>VISION</a:t>
            </a:r>
            <a:endParaRPr lang="en-US" dirty="0"/>
          </a:p>
        </p:txBody>
      </p:sp>
      <p:pic>
        <p:nvPicPr>
          <p:cNvPr id="12" name="Picture 11">
            <a:extLst>
              <a:ext uri="{FF2B5EF4-FFF2-40B4-BE49-F238E27FC236}">
                <a16:creationId xmlns:a16="http://schemas.microsoft.com/office/drawing/2014/main" id="{10DC0868-1183-E25F-A459-08BF039B6566}"/>
              </a:ext>
            </a:extLst>
          </p:cNvPr>
          <p:cNvPicPr>
            <a:picLocks noChangeAspect="1"/>
          </p:cNvPicPr>
          <p:nvPr/>
        </p:nvPicPr>
        <p:blipFill rotWithShape="1">
          <a:blip r:embed="rId4">
            <a:extLst>
              <a:ext uri="{28A0092B-C50C-407E-A947-70E740481C1C}">
                <a14:useLocalDpi xmlns:a14="http://schemas.microsoft.com/office/drawing/2010/main" val="0"/>
              </a:ext>
            </a:extLst>
          </a:blip>
          <a:srcRect l="42317" t="28985" b="3667"/>
          <a:stretch/>
        </p:blipFill>
        <p:spPr>
          <a:xfrm>
            <a:off x="3962025" y="371192"/>
            <a:ext cx="2674283" cy="3238643"/>
          </a:xfrm>
          <a:prstGeom prst="rect">
            <a:avLst/>
          </a:prstGeom>
        </p:spPr>
      </p:pic>
      <p:sp>
        <p:nvSpPr>
          <p:cNvPr id="13" name="TextBox 12">
            <a:extLst>
              <a:ext uri="{FF2B5EF4-FFF2-40B4-BE49-F238E27FC236}">
                <a16:creationId xmlns:a16="http://schemas.microsoft.com/office/drawing/2014/main" id="{EB752E8A-EA16-465A-A427-2A3AE6F370BE}"/>
              </a:ext>
            </a:extLst>
          </p:cNvPr>
          <p:cNvSpPr txBox="1"/>
          <p:nvPr/>
        </p:nvSpPr>
        <p:spPr>
          <a:xfrm>
            <a:off x="4184359" y="2884810"/>
            <a:ext cx="5417126" cy="466923"/>
          </a:xfrm>
          <a:prstGeom prst="rect">
            <a:avLst/>
          </a:prstGeom>
          <a:noFill/>
        </p:spPr>
        <p:txBody>
          <a:bodyPr wrap="square">
            <a:spAutoFit/>
          </a:bodyPr>
          <a:lstStyle/>
          <a:p>
            <a:pPr>
              <a:lnSpc>
                <a:spcPct val="150000"/>
              </a:lnSpc>
            </a:pPr>
            <a:r>
              <a:rPr lang="en-US" dirty="0">
                <a:latin typeface="Baskerville Old Face" panose="02020602080505020303" pitchFamily="18" charset="0"/>
              </a:rPr>
              <a:t>CO-FOUNDER &amp;CEO MESSAGE</a:t>
            </a:r>
          </a:p>
        </p:txBody>
      </p:sp>
      <p:sp>
        <p:nvSpPr>
          <p:cNvPr id="14" name="TextBox 13">
            <a:extLst>
              <a:ext uri="{FF2B5EF4-FFF2-40B4-BE49-F238E27FC236}">
                <a16:creationId xmlns:a16="http://schemas.microsoft.com/office/drawing/2014/main" id="{CB0AA5E4-F1B0-4882-BDF1-17FEB938D5A1}"/>
              </a:ext>
            </a:extLst>
          </p:cNvPr>
          <p:cNvSpPr txBox="1"/>
          <p:nvPr/>
        </p:nvSpPr>
        <p:spPr>
          <a:xfrm>
            <a:off x="4147512" y="3482649"/>
            <a:ext cx="5654564" cy="2833724"/>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We are pleased to present full information that will provide awareness of our company and its business capability. As an esteemed organization works at the field of construction and electromechanical Works. We have the honor to provide our potential services at architecture, civil and Electro-mechanical techno commercial aspects on turnkey basis. In link with sending that message to our customers and client, we would like to take the opportunity to state our co-operation and to maintain your trust within Kasab Kuwaiti General Trading &amp; Contracting Company.</a:t>
            </a:r>
          </a:p>
          <a:p>
            <a:endParaRPr lang="en-US" sz="1200" dirty="0">
              <a:latin typeface="Baskerville Old Face" panose="02020602080505020303" pitchFamily="18" charset="0"/>
            </a:endParaRPr>
          </a:p>
          <a:p>
            <a:r>
              <a:rPr lang="en-US" sz="1200" dirty="0">
                <a:latin typeface="Baskerville Old Face" panose="02020602080505020303" pitchFamily="18" charset="0"/>
              </a:rPr>
              <a:t> Co - Founder &amp; CEO </a:t>
            </a:r>
          </a:p>
          <a:p>
            <a:r>
              <a:rPr lang="en-US" sz="1200" dirty="0">
                <a:latin typeface="Baskerville Old Face" panose="02020602080505020303" pitchFamily="18" charset="0"/>
              </a:rPr>
              <a:t>Eng. AKSHAN EL-AGAMY</a:t>
            </a:r>
          </a:p>
          <a:p>
            <a:pPr>
              <a:lnSpc>
                <a:spcPct val="150000"/>
              </a:lnSpc>
            </a:pPr>
            <a:endParaRPr lang="en-US" sz="1200" dirty="0"/>
          </a:p>
        </p:txBody>
      </p:sp>
    </p:spTree>
    <p:extLst>
      <p:ext uri="{BB962C8B-B14F-4D97-AF65-F5344CB8AC3E}">
        <p14:creationId xmlns:p14="http://schemas.microsoft.com/office/powerpoint/2010/main" val="259342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EC089A-642E-32C5-6D39-2703068FC7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567"/>
            <a:ext cx="9906000" cy="6848865"/>
          </a:xfrm>
          <a:prstGeom prst="rect">
            <a:avLst/>
          </a:prstGeom>
        </p:spPr>
      </p:pic>
      <p:sp>
        <p:nvSpPr>
          <p:cNvPr id="8" name="TextBox 7">
            <a:extLst>
              <a:ext uri="{FF2B5EF4-FFF2-40B4-BE49-F238E27FC236}">
                <a16:creationId xmlns:a16="http://schemas.microsoft.com/office/drawing/2014/main" id="{BFDFEE52-484C-6568-D31F-A4C8FEAFB881}"/>
              </a:ext>
            </a:extLst>
          </p:cNvPr>
          <p:cNvSpPr txBox="1"/>
          <p:nvPr/>
        </p:nvSpPr>
        <p:spPr>
          <a:xfrm>
            <a:off x="377072" y="1397675"/>
            <a:ext cx="3705401" cy="3234860"/>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concept has been stated on integrity and respect. That means holding the highest level of standards and codes of international ethical culture. For being competitive, KASAB keeps every satisfaction melting with client. Customer requirements with in the proposed budget estimation and time schedule frame lines. KASAB recognize market techno-commercial aspects and its strength variation and changes so that we always inset to upgrade our technique and set up our strategic plan so far to achieve aspects</a:t>
            </a:r>
            <a:r>
              <a:rPr lang="en-US" sz="1200" dirty="0"/>
              <a:t>.</a:t>
            </a:r>
          </a:p>
          <a:p>
            <a:pPr>
              <a:lnSpc>
                <a:spcPct val="150000"/>
              </a:lnSpc>
            </a:pPr>
            <a:endParaRPr lang="en-US" dirty="0"/>
          </a:p>
        </p:txBody>
      </p:sp>
      <p:sp>
        <p:nvSpPr>
          <p:cNvPr id="10" name="TextBox 9">
            <a:extLst>
              <a:ext uri="{FF2B5EF4-FFF2-40B4-BE49-F238E27FC236}">
                <a16:creationId xmlns:a16="http://schemas.microsoft.com/office/drawing/2014/main" id="{24885F56-A5D5-D0FD-BDA3-2B14036F266E}"/>
              </a:ext>
            </a:extLst>
          </p:cNvPr>
          <p:cNvSpPr txBox="1"/>
          <p:nvPr/>
        </p:nvSpPr>
        <p:spPr>
          <a:xfrm>
            <a:off x="4552480" y="1461148"/>
            <a:ext cx="3535051" cy="2558008"/>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believes that selection of the key responsible professional engineers shall </a:t>
            </a:r>
          </a:p>
          <a:p>
            <a:pPr>
              <a:lnSpc>
                <a:spcPct val="150000"/>
              </a:lnSpc>
            </a:pPr>
            <a:r>
              <a:rPr lang="en-US" sz="1200" dirty="0">
                <a:latin typeface="Baskerville Old Face" panose="02020602080505020303" pitchFamily="18" charset="0"/>
              </a:rPr>
              <a:t>Be a typical way of stable and continuous success</a:t>
            </a:r>
          </a:p>
          <a:p>
            <a:pPr>
              <a:lnSpc>
                <a:spcPct val="150000"/>
              </a:lnSpc>
            </a:pPr>
            <a:endParaRPr lang="en-US" sz="1200" dirty="0">
              <a:latin typeface="Baskerville Old Face" panose="02020602080505020303" pitchFamily="18" charset="0"/>
            </a:endParaRPr>
          </a:p>
          <a:p>
            <a:pPr>
              <a:lnSpc>
                <a:spcPct val="150000"/>
              </a:lnSpc>
            </a:pPr>
            <a:r>
              <a:rPr lang="en-US" sz="1200" dirty="0">
                <a:latin typeface="Baskerville Old Face" panose="02020602080505020303" pitchFamily="18" charset="0"/>
              </a:rPr>
              <a:t>A.	ARCHITECTS DEPARTMENT</a:t>
            </a:r>
          </a:p>
          <a:p>
            <a:pPr>
              <a:lnSpc>
                <a:spcPct val="150000"/>
              </a:lnSpc>
            </a:pPr>
            <a:r>
              <a:rPr lang="en-US" sz="1200" dirty="0">
                <a:latin typeface="Baskerville Old Face" panose="02020602080505020303" pitchFamily="18" charset="0"/>
              </a:rPr>
              <a:t>B.	CIVIL DEPARTMENT</a:t>
            </a:r>
          </a:p>
          <a:p>
            <a:pPr>
              <a:lnSpc>
                <a:spcPct val="150000"/>
              </a:lnSpc>
            </a:pPr>
            <a:r>
              <a:rPr lang="en-US" sz="1200" dirty="0">
                <a:latin typeface="Baskerville Old Face" panose="02020602080505020303" pitchFamily="18" charset="0"/>
              </a:rPr>
              <a:t>C.	HVAC DEPARTMENT</a:t>
            </a:r>
          </a:p>
          <a:p>
            <a:pPr>
              <a:lnSpc>
                <a:spcPct val="150000"/>
              </a:lnSpc>
            </a:pPr>
            <a:r>
              <a:rPr lang="en-US" sz="1200" dirty="0">
                <a:latin typeface="Baskerville Old Face" panose="02020602080505020303" pitchFamily="18" charset="0"/>
              </a:rPr>
              <a:t>D.	PLUMBING DEPARTMENT</a:t>
            </a:r>
          </a:p>
          <a:p>
            <a:pPr>
              <a:lnSpc>
                <a:spcPct val="150000"/>
              </a:lnSpc>
            </a:pPr>
            <a:r>
              <a:rPr lang="en-US" sz="1200" dirty="0">
                <a:latin typeface="Baskerville Old Face" panose="02020602080505020303" pitchFamily="18" charset="0"/>
              </a:rPr>
              <a:t>E.	ELECTRICAL DEPARTMENT</a:t>
            </a:r>
          </a:p>
        </p:txBody>
      </p:sp>
      <p:sp>
        <p:nvSpPr>
          <p:cNvPr id="5" name="TextBox 4">
            <a:extLst>
              <a:ext uri="{FF2B5EF4-FFF2-40B4-BE49-F238E27FC236}">
                <a16:creationId xmlns:a16="http://schemas.microsoft.com/office/drawing/2014/main" id="{3653DE6B-BA71-ED57-B9E0-6E282274E5E6}"/>
              </a:ext>
            </a:extLst>
          </p:cNvPr>
          <p:cNvSpPr txBox="1"/>
          <p:nvPr/>
        </p:nvSpPr>
        <p:spPr>
          <a:xfrm>
            <a:off x="377072" y="957943"/>
            <a:ext cx="4955308" cy="466474"/>
          </a:xfrm>
          <a:prstGeom prst="rect">
            <a:avLst/>
          </a:prstGeom>
          <a:noFill/>
        </p:spPr>
        <p:txBody>
          <a:bodyPr wrap="square">
            <a:spAutoFit/>
          </a:bodyPr>
          <a:lstStyle/>
          <a:p>
            <a:pPr>
              <a:lnSpc>
                <a:spcPct val="150000"/>
              </a:lnSpc>
            </a:pPr>
            <a:r>
              <a:rPr lang="en-US" sz="1800" dirty="0">
                <a:latin typeface="Baskerville Old Face" panose="02020602080505020303" pitchFamily="18" charset="0"/>
              </a:rPr>
              <a:t>CONCEPT</a:t>
            </a:r>
            <a:endParaRPr lang="en-US" dirty="0"/>
          </a:p>
        </p:txBody>
      </p:sp>
      <p:sp>
        <p:nvSpPr>
          <p:cNvPr id="9" name="TextBox 8">
            <a:extLst>
              <a:ext uri="{FF2B5EF4-FFF2-40B4-BE49-F238E27FC236}">
                <a16:creationId xmlns:a16="http://schemas.microsoft.com/office/drawing/2014/main" id="{1F0BD213-3F4D-ED77-CD55-BBF377633CAE}"/>
              </a:ext>
            </a:extLst>
          </p:cNvPr>
          <p:cNvSpPr txBox="1"/>
          <p:nvPr/>
        </p:nvSpPr>
        <p:spPr>
          <a:xfrm>
            <a:off x="3274290" y="957943"/>
            <a:ext cx="5015344"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KEY ORGANIZATION</a:t>
            </a:r>
          </a:p>
        </p:txBody>
      </p:sp>
      <p:pic>
        <p:nvPicPr>
          <p:cNvPr id="11" name="Picture 10">
            <a:extLst>
              <a:ext uri="{FF2B5EF4-FFF2-40B4-BE49-F238E27FC236}">
                <a16:creationId xmlns:a16="http://schemas.microsoft.com/office/drawing/2014/main" id="{8ED0566D-1F52-A1CA-7A30-CEAFCF8FEB3A}"/>
              </a:ext>
            </a:extLst>
          </p:cNvPr>
          <p:cNvPicPr>
            <a:picLocks noChangeAspect="1"/>
          </p:cNvPicPr>
          <p:nvPr/>
        </p:nvPicPr>
        <p:blipFill rotWithShape="1">
          <a:blip r:embed="rId3">
            <a:extLst>
              <a:ext uri="{28A0092B-C50C-407E-A947-70E740481C1C}">
                <a14:useLocalDpi xmlns:a14="http://schemas.microsoft.com/office/drawing/2010/main" val="0"/>
              </a:ext>
            </a:extLst>
          </a:blip>
          <a:srcRect b="22794"/>
          <a:stretch/>
        </p:blipFill>
        <p:spPr>
          <a:xfrm>
            <a:off x="2071509" y="493279"/>
            <a:ext cx="4636109" cy="4133041"/>
          </a:xfrm>
          <a:prstGeom prst="rect">
            <a:avLst/>
          </a:prstGeom>
        </p:spPr>
      </p:pic>
      <p:pic>
        <p:nvPicPr>
          <p:cNvPr id="13" name="Picture 12">
            <a:extLst>
              <a:ext uri="{FF2B5EF4-FFF2-40B4-BE49-F238E27FC236}">
                <a16:creationId xmlns:a16="http://schemas.microsoft.com/office/drawing/2014/main" id="{72309FBF-2C86-CE8E-9A6C-43A244306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Tree>
    <p:extLst>
      <p:ext uri="{BB962C8B-B14F-4D97-AF65-F5344CB8AC3E}">
        <p14:creationId xmlns:p14="http://schemas.microsoft.com/office/powerpoint/2010/main" val="144759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32669-632C-99C1-ED35-DA0A8007B0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24" y="75520"/>
            <a:ext cx="9700752" cy="6706959"/>
          </a:xfrm>
          <a:prstGeom prst="rect">
            <a:avLst/>
          </a:prstGeom>
        </p:spPr>
      </p:pic>
      <p:sp>
        <p:nvSpPr>
          <p:cNvPr id="7" name="TextBox 6">
            <a:extLst>
              <a:ext uri="{FF2B5EF4-FFF2-40B4-BE49-F238E27FC236}">
                <a16:creationId xmlns:a16="http://schemas.microsoft.com/office/drawing/2014/main" id="{26402621-C98F-7CED-0BD9-1D8ADAD9DDDB}"/>
              </a:ext>
            </a:extLst>
          </p:cNvPr>
          <p:cNvSpPr txBox="1"/>
          <p:nvPr/>
        </p:nvSpPr>
        <p:spPr>
          <a:xfrm>
            <a:off x="4282458" y="1313081"/>
            <a:ext cx="3965510" cy="2281009"/>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computer modeling ln the design phases can identify and reduce long-term operation costs. By calculating life-cycle-costs for Manpower, equipment and materials. </a:t>
            </a:r>
          </a:p>
          <a:p>
            <a:pPr>
              <a:lnSpc>
                <a:spcPct val="150000"/>
              </a:lnSpc>
            </a:pPr>
            <a:r>
              <a:rPr lang="en-US" sz="1200" dirty="0">
                <a:latin typeface="Baskerville Old Face" panose="02020602080505020303" pitchFamily="18" charset="0"/>
              </a:rPr>
              <a:t>This modeling identifies highest-cost operations, maintenance and repairs, and provides an opportunity to reduce long-term operating costs with the fact of project quality management latest rules and considerations.</a:t>
            </a:r>
          </a:p>
          <a:p>
            <a:pPr>
              <a:lnSpc>
                <a:spcPct val="150000"/>
              </a:lnSpc>
            </a:pPr>
            <a:endParaRPr lang="en-US" sz="1200" dirty="0">
              <a:latin typeface="Baskerville Old Face" panose="02020602080505020303" pitchFamily="18" charset="0"/>
            </a:endParaRPr>
          </a:p>
        </p:txBody>
      </p:sp>
      <p:sp>
        <p:nvSpPr>
          <p:cNvPr id="8" name="TextBox 7">
            <a:extLst>
              <a:ext uri="{FF2B5EF4-FFF2-40B4-BE49-F238E27FC236}">
                <a16:creationId xmlns:a16="http://schemas.microsoft.com/office/drawing/2014/main" id="{D127D3D7-F718-DC71-9BC6-259987D1370A}"/>
              </a:ext>
            </a:extLst>
          </p:cNvPr>
          <p:cNvSpPr txBox="1"/>
          <p:nvPr/>
        </p:nvSpPr>
        <p:spPr>
          <a:xfrm>
            <a:off x="348791" y="1313081"/>
            <a:ext cx="3687500" cy="2558008"/>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computer modeling ln the design phases can identify and reduce long-term operation costs. By calculating life-cycle-costs for Manpower, equipment and materials. </a:t>
            </a:r>
          </a:p>
          <a:p>
            <a:pPr>
              <a:lnSpc>
                <a:spcPct val="150000"/>
              </a:lnSpc>
            </a:pPr>
            <a:r>
              <a:rPr lang="en-US" sz="1200" dirty="0">
                <a:latin typeface="Baskerville Old Face" panose="02020602080505020303" pitchFamily="18" charset="0"/>
              </a:rPr>
              <a:t>This modeling identifies highest-cost operations, maintenance and repairs, and provides an opportunity to reduce long-term operating costs with the fact of project quality management latest rules and considerations.</a:t>
            </a:r>
          </a:p>
          <a:p>
            <a:pPr>
              <a:lnSpc>
                <a:spcPct val="150000"/>
              </a:lnSpc>
            </a:pPr>
            <a:endParaRPr lang="en-US" sz="1200" dirty="0">
              <a:latin typeface="Baskerville Old Face" panose="02020602080505020303" pitchFamily="18" charset="0"/>
            </a:endParaRPr>
          </a:p>
        </p:txBody>
      </p:sp>
      <p:sp>
        <p:nvSpPr>
          <p:cNvPr id="5" name="TextBox 4">
            <a:extLst>
              <a:ext uri="{FF2B5EF4-FFF2-40B4-BE49-F238E27FC236}">
                <a16:creationId xmlns:a16="http://schemas.microsoft.com/office/drawing/2014/main" id="{6560B9CE-86F5-A4E6-2D59-F0AA61D8B7D7}"/>
              </a:ext>
            </a:extLst>
          </p:cNvPr>
          <p:cNvSpPr txBox="1"/>
          <p:nvPr/>
        </p:nvSpPr>
        <p:spPr>
          <a:xfrm>
            <a:off x="348791" y="799045"/>
            <a:ext cx="4955308" cy="466474"/>
          </a:xfrm>
          <a:prstGeom prst="rect">
            <a:avLst/>
          </a:prstGeom>
          <a:noFill/>
        </p:spPr>
        <p:txBody>
          <a:bodyPr wrap="square">
            <a:spAutoFit/>
          </a:bodyPr>
          <a:lstStyle/>
          <a:p>
            <a:pPr>
              <a:lnSpc>
                <a:spcPct val="150000"/>
              </a:lnSpc>
            </a:pPr>
            <a:r>
              <a:rPr lang="en-US" sz="1800" dirty="0">
                <a:latin typeface="Baskerville Old Face" panose="02020602080505020303" pitchFamily="18" charset="0"/>
              </a:rPr>
              <a:t>TRUSTABILITY</a:t>
            </a:r>
            <a:endParaRPr lang="en-US" dirty="0"/>
          </a:p>
        </p:txBody>
      </p:sp>
      <p:sp>
        <p:nvSpPr>
          <p:cNvPr id="12" name="TextBox 11">
            <a:extLst>
              <a:ext uri="{FF2B5EF4-FFF2-40B4-BE49-F238E27FC236}">
                <a16:creationId xmlns:a16="http://schemas.microsoft.com/office/drawing/2014/main" id="{3EAC7951-D1E6-D403-F18A-C5A2CE6201E5}"/>
              </a:ext>
            </a:extLst>
          </p:cNvPr>
          <p:cNvSpPr txBox="1"/>
          <p:nvPr/>
        </p:nvSpPr>
        <p:spPr>
          <a:xfrm>
            <a:off x="3187994" y="734642"/>
            <a:ext cx="4955308"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PROJECT MANAGEMENT</a:t>
            </a:r>
          </a:p>
        </p:txBody>
      </p:sp>
      <p:pic>
        <p:nvPicPr>
          <p:cNvPr id="15" name="Picture 14">
            <a:extLst>
              <a:ext uri="{FF2B5EF4-FFF2-40B4-BE49-F238E27FC236}">
                <a16:creationId xmlns:a16="http://schemas.microsoft.com/office/drawing/2014/main" id="{E19CDDF5-06F4-2D10-C105-957FC43AE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12" y="561392"/>
            <a:ext cx="4636109" cy="4185623"/>
          </a:xfrm>
          <a:prstGeom prst="rect">
            <a:avLst/>
          </a:prstGeom>
        </p:spPr>
      </p:pic>
      <p:pic>
        <p:nvPicPr>
          <p:cNvPr id="17" name="Picture 16">
            <a:extLst>
              <a:ext uri="{FF2B5EF4-FFF2-40B4-BE49-F238E27FC236}">
                <a16:creationId xmlns:a16="http://schemas.microsoft.com/office/drawing/2014/main" id="{7A0C1BA3-229F-58D1-AF56-F71851C78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Tree>
    <p:extLst>
      <p:ext uri="{BB962C8B-B14F-4D97-AF65-F5344CB8AC3E}">
        <p14:creationId xmlns:p14="http://schemas.microsoft.com/office/powerpoint/2010/main" val="41380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7C3E8-5681-4126-597A-7C986500A8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044"/>
            <a:ext cx="9803376" cy="6777912"/>
          </a:xfrm>
          <a:prstGeom prst="rect">
            <a:avLst/>
          </a:prstGeom>
        </p:spPr>
      </p:pic>
      <p:sp>
        <p:nvSpPr>
          <p:cNvPr id="7" name="TextBox 6">
            <a:extLst>
              <a:ext uri="{FF2B5EF4-FFF2-40B4-BE49-F238E27FC236}">
                <a16:creationId xmlns:a16="http://schemas.microsoft.com/office/drawing/2014/main" id="{775E0DF9-6C49-294A-BC46-E4C545DCE46D}"/>
              </a:ext>
            </a:extLst>
          </p:cNvPr>
          <p:cNvSpPr txBox="1"/>
          <p:nvPr/>
        </p:nvSpPr>
        <p:spPr>
          <a:xfrm>
            <a:off x="518473" y="1376313"/>
            <a:ext cx="3572759" cy="2279727"/>
          </a:xfrm>
          <a:prstGeom prst="rect">
            <a:avLst/>
          </a:prstGeom>
          <a:noFill/>
        </p:spPr>
        <p:txBody>
          <a:bodyPr wrap="square" rtlCol="0">
            <a:spAutoFit/>
          </a:bodyPr>
          <a:lstStyle/>
          <a:p>
            <a:pPr>
              <a:lnSpc>
                <a:spcPct val="150000"/>
              </a:lnSpc>
            </a:pPr>
            <a:r>
              <a:rPr lang="en-US" sz="1200" dirty="0"/>
              <a:t>-	</a:t>
            </a:r>
            <a:r>
              <a:rPr lang="en-US" sz="1200" dirty="0">
                <a:latin typeface="Baskerville Old Face" panose="02020602080505020303" pitchFamily="18" charset="0"/>
              </a:rPr>
              <a:t>Governmental buildings</a:t>
            </a:r>
          </a:p>
          <a:p>
            <a:pPr>
              <a:lnSpc>
                <a:spcPct val="150000"/>
              </a:lnSpc>
            </a:pPr>
            <a:r>
              <a:rPr lang="en-US" sz="1200" dirty="0">
                <a:latin typeface="Baskerville Old Face" panose="02020602080505020303" pitchFamily="18" charset="0"/>
              </a:rPr>
              <a:t>-	Hospitals </a:t>
            </a:r>
          </a:p>
          <a:p>
            <a:pPr>
              <a:lnSpc>
                <a:spcPct val="150000"/>
              </a:lnSpc>
            </a:pPr>
            <a:r>
              <a:rPr lang="en-US" sz="1200" dirty="0">
                <a:latin typeface="Baskerville Old Face" panose="02020602080505020303" pitchFamily="18" charset="0"/>
              </a:rPr>
              <a:t>-	Factories and warehouses </a:t>
            </a:r>
          </a:p>
          <a:p>
            <a:pPr>
              <a:lnSpc>
                <a:spcPct val="150000"/>
              </a:lnSpc>
            </a:pPr>
            <a:r>
              <a:rPr lang="en-US" sz="1200" dirty="0">
                <a:latin typeface="Baskerville Old Face" panose="02020602080505020303" pitchFamily="18" charset="0"/>
              </a:rPr>
              <a:t>-	Power &amp; sub stations.</a:t>
            </a:r>
          </a:p>
          <a:p>
            <a:pPr>
              <a:lnSpc>
                <a:spcPct val="150000"/>
              </a:lnSpc>
            </a:pPr>
            <a:r>
              <a:rPr lang="en-US" sz="1200" dirty="0">
                <a:latin typeface="Baskerville Old Face" panose="02020602080505020303" pitchFamily="18" charset="0"/>
              </a:rPr>
              <a:t>-	Pipelines.</a:t>
            </a:r>
          </a:p>
          <a:p>
            <a:pPr>
              <a:lnSpc>
                <a:spcPct val="150000"/>
              </a:lnSpc>
            </a:pPr>
            <a:r>
              <a:rPr lang="en-US" sz="1200" dirty="0">
                <a:latin typeface="Baskerville Old Face" panose="02020602080505020303" pitchFamily="18" charset="0"/>
              </a:rPr>
              <a:t>-	Residential projects (villas &amp; towers ) </a:t>
            </a:r>
          </a:p>
          <a:p>
            <a:pPr>
              <a:lnSpc>
                <a:spcPct val="150000"/>
              </a:lnSpc>
            </a:pPr>
            <a:r>
              <a:rPr lang="en-US" sz="1200" dirty="0">
                <a:latin typeface="Baskerville Old Face" panose="02020602080505020303" pitchFamily="18" charset="0"/>
              </a:rPr>
              <a:t>-	Commercial malls and complex</a:t>
            </a:r>
          </a:p>
          <a:p>
            <a:pPr>
              <a:lnSpc>
                <a:spcPct val="150000"/>
              </a:lnSpc>
            </a:pPr>
            <a:endParaRPr lang="en-US" sz="1200" dirty="0"/>
          </a:p>
        </p:txBody>
      </p:sp>
      <p:sp>
        <p:nvSpPr>
          <p:cNvPr id="8" name="TextBox 7">
            <a:extLst>
              <a:ext uri="{FF2B5EF4-FFF2-40B4-BE49-F238E27FC236}">
                <a16:creationId xmlns:a16="http://schemas.microsoft.com/office/drawing/2014/main" id="{F1328BB4-117E-5D44-429D-5B86FEDE0666}"/>
              </a:ext>
            </a:extLst>
          </p:cNvPr>
          <p:cNvSpPr txBox="1"/>
          <p:nvPr/>
        </p:nvSpPr>
        <p:spPr>
          <a:xfrm>
            <a:off x="4264891" y="1376313"/>
            <a:ext cx="3704734" cy="1450012"/>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KASAB's technical staff works with your team to advance your procurement strategies. Your best interests are our top priority. We carefully match our experience to your project's demands and use our increased market visibility and-equipment financing solutions to your benefit.</a:t>
            </a:r>
          </a:p>
        </p:txBody>
      </p:sp>
      <p:sp>
        <p:nvSpPr>
          <p:cNvPr id="9" name="TextBox 8">
            <a:extLst>
              <a:ext uri="{FF2B5EF4-FFF2-40B4-BE49-F238E27FC236}">
                <a16:creationId xmlns:a16="http://schemas.microsoft.com/office/drawing/2014/main" id="{8B93764E-EADA-5CAD-0E5E-95F77B41AA30}"/>
              </a:ext>
            </a:extLst>
          </p:cNvPr>
          <p:cNvSpPr txBox="1"/>
          <p:nvPr/>
        </p:nvSpPr>
        <p:spPr>
          <a:xfrm>
            <a:off x="4176408" y="3712507"/>
            <a:ext cx="4402317" cy="1173013"/>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1- Technical and professional Experience </a:t>
            </a:r>
          </a:p>
          <a:p>
            <a:pPr>
              <a:lnSpc>
                <a:spcPct val="150000"/>
              </a:lnSpc>
            </a:pPr>
            <a:r>
              <a:rPr lang="en-US" sz="1200" dirty="0">
                <a:latin typeface="Baskerville Old Face" panose="02020602080505020303" pitchFamily="18" charset="0"/>
              </a:rPr>
              <a:t>2- Typical manufacturer relationships </a:t>
            </a:r>
          </a:p>
          <a:p>
            <a:pPr>
              <a:lnSpc>
                <a:spcPct val="150000"/>
              </a:lnSpc>
            </a:pPr>
            <a:r>
              <a:rPr lang="en-US" sz="1200" dirty="0">
                <a:latin typeface="Baskerville Old Face" panose="02020602080505020303" pitchFamily="18" charset="0"/>
              </a:rPr>
              <a:t>3- Highest standardized process and quality</a:t>
            </a:r>
          </a:p>
          <a:p>
            <a:pPr>
              <a:lnSpc>
                <a:spcPct val="150000"/>
              </a:lnSpc>
            </a:pPr>
            <a:r>
              <a:rPr lang="en-US" sz="1200" dirty="0">
                <a:latin typeface="Baskerville Old Face" panose="02020602080505020303" pitchFamily="18" charset="0"/>
              </a:rPr>
              <a:t>4- Optimize Initial and total costs.</a:t>
            </a:r>
          </a:p>
        </p:txBody>
      </p:sp>
      <p:sp>
        <p:nvSpPr>
          <p:cNvPr id="10" name="TextBox 9">
            <a:extLst>
              <a:ext uri="{FF2B5EF4-FFF2-40B4-BE49-F238E27FC236}">
                <a16:creationId xmlns:a16="http://schemas.microsoft.com/office/drawing/2014/main" id="{AA73AC67-9636-8B0F-A72F-12C01A18F22E}"/>
              </a:ext>
            </a:extLst>
          </p:cNvPr>
          <p:cNvSpPr txBox="1"/>
          <p:nvPr/>
        </p:nvSpPr>
        <p:spPr>
          <a:xfrm>
            <a:off x="-690417" y="908843"/>
            <a:ext cx="4955308"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Field of activities</a:t>
            </a:r>
          </a:p>
        </p:txBody>
      </p:sp>
      <p:sp>
        <p:nvSpPr>
          <p:cNvPr id="12" name="TextBox 11">
            <a:extLst>
              <a:ext uri="{FF2B5EF4-FFF2-40B4-BE49-F238E27FC236}">
                <a16:creationId xmlns:a16="http://schemas.microsoft.com/office/drawing/2014/main" id="{EB8CE16F-639E-25E4-4DAF-5723601D2937}"/>
              </a:ext>
            </a:extLst>
          </p:cNvPr>
          <p:cNvSpPr txBox="1"/>
          <p:nvPr/>
        </p:nvSpPr>
        <p:spPr>
          <a:xfrm>
            <a:off x="2986393" y="908843"/>
            <a:ext cx="5301672"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CHAIN BUSINESS POLICY </a:t>
            </a:r>
          </a:p>
        </p:txBody>
      </p:sp>
      <p:sp>
        <p:nvSpPr>
          <p:cNvPr id="16" name="TextBox 15">
            <a:extLst>
              <a:ext uri="{FF2B5EF4-FFF2-40B4-BE49-F238E27FC236}">
                <a16:creationId xmlns:a16="http://schemas.microsoft.com/office/drawing/2014/main" id="{2F8EFF80-9E68-CF62-FAA0-C1F092BAD336}"/>
              </a:ext>
            </a:extLst>
          </p:cNvPr>
          <p:cNvSpPr txBox="1"/>
          <p:nvPr/>
        </p:nvSpPr>
        <p:spPr>
          <a:xfrm>
            <a:off x="2250852" y="3343175"/>
            <a:ext cx="5301672"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KASAB offers </a:t>
            </a:r>
          </a:p>
        </p:txBody>
      </p:sp>
      <p:pic>
        <p:nvPicPr>
          <p:cNvPr id="19" name="Picture 18">
            <a:extLst>
              <a:ext uri="{FF2B5EF4-FFF2-40B4-BE49-F238E27FC236}">
                <a16:creationId xmlns:a16="http://schemas.microsoft.com/office/drawing/2014/main" id="{3B1FB990-2864-6193-FBF2-09C5C2F99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Tree>
    <p:extLst>
      <p:ext uri="{BB962C8B-B14F-4D97-AF65-F5344CB8AC3E}">
        <p14:creationId xmlns:p14="http://schemas.microsoft.com/office/powerpoint/2010/main" val="314571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E46DB-70B8-4CEC-8219-BAB580CBBC3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608DC16-8366-A569-C0FD-7FC0FBEE6230}"/>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0D0C7C5-9AE8-F1B0-9E07-2F368308CC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616" y="75520"/>
            <a:ext cx="9700752" cy="6706959"/>
          </a:xfrm>
          <a:prstGeom prst="rect">
            <a:avLst/>
          </a:prstGeom>
        </p:spPr>
      </p:pic>
      <p:sp>
        <p:nvSpPr>
          <p:cNvPr id="8" name="TextBox 7">
            <a:extLst>
              <a:ext uri="{FF2B5EF4-FFF2-40B4-BE49-F238E27FC236}">
                <a16:creationId xmlns:a16="http://schemas.microsoft.com/office/drawing/2014/main" id="{40362094-CD50-7502-EE6A-2FB76547CC24}"/>
              </a:ext>
            </a:extLst>
          </p:cNvPr>
          <p:cNvSpPr txBox="1"/>
          <p:nvPr/>
        </p:nvSpPr>
        <p:spPr>
          <a:xfrm>
            <a:off x="386499" y="1225484"/>
            <a:ext cx="3167406" cy="3389005"/>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KASAB construction project is a well-coordinated and collaboration between diverse specialists. We carefully coordinate every step of the process with client, architect, engineers, subcontractors, material suppliers, municipal authorities and other team members. We take sole responsibility for overall management of the construction process, freeing you to concentrate on your business.in our relationships with our suppliers, subcontractors, professional associates and customers. To achieve our clients their goals and comply their targets.</a:t>
            </a:r>
          </a:p>
        </p:txBody>
      </p:sp>
      <p:sp>
        <p:nvSpPr>
          <p:cNvPr id="9" name="TextBox 8">
            <a:extLst>
              <a:ext uri="{FF2B5EF4-FFF2-40B4-BE49-F238E27FC236}">
                <a16:creationId xmlns:a16="http://schemas.microsoft.com/office/drawing/2014/main" id="{737F8F3E-72FA-3281-EBD1-58BEE71765AE}"/>
              </a:ext>
            </a:extLst>
          </p:cNvPr>
          <p:cNvSpPr txBox="1"/>
          <p:nvPr/>
        </p:nvSpPr>
        <p:spPr>
          <a:xfrm>
            <a:off x="4119514" y="1076217"/>
            <a:ext cx="5503682" cy="3666004"/>
          </a:xfrm>
          <a:prstGeom prst="rect">
            <a:avLst/>
          </a:prstGeom>
          <a:noFill/>
        </p:spPr>
        <p:txBody>
          <a:bodyPr wrap="square" rtlCol="0">
            <a:spAutoFit/>
          </a:bodyPr>
          <a:lstStyle/>
          <a:p>
            <a:pPr>
              <a:lnSpc>
                <a:spcPct val="150000"/>
              </a:lnSpc>
            </a:pPr>
            <a:r>
              <a:rPr lang="en-US" sz="1200" dirty="0">
                <a:latin typeface="Baskerville Old Face" panose="02020602080505020303" pitchFamily="18" charset="0"/>
              </a:rPr>
              <a:t>Clients that best achieve their goals. Lasting relationships are the source of our business.</a:t>
            </a:r>
          </a:p>
          <a:p>
            <a:pPr>
              <a:lnSpc>
                <a:spcPct val="150000"/>
              </a:lnSpc>
            </a:pPr>
            <a:r>
              <a:rPr lang="en-US" sz="1200" dirty="0">
                <a:latin typeface="Baskerville Old Face" panose="02020602080505020303" pitchFamily="18" charset="0"/>
              </a:rPr>
              <a:t>KASAB support the client to feel that our staff is even more committed to the effort to properly achieve its target.</a:t>
            </a:r>
          </a:p>
          <a:p>
            <a:pPr>
              <a:lnSpc>
                <a:spcPct val="150000"/>
              </a:lnSpc>
            </a:pPr>
            <a:r>
              <a:rPr lang="en-US" sz="1200" dirty="0">
                <a:latin typeface="Baskerville Old Face" panose="02020602080505020303" pitchFamily="18" charset="0"/>
              </a:rPr>
              <a:t>KASAB believes that, Construction is the means no the end. For us, exceptional construction is not the goal but just another medium in which we could achieve our goal – the improvement of the quality of life.  Construction is but another way in which we could partake in taking life to greater heights.  </a:t>
            </a:r>
          </a:p>
          <a:p>
            <a:pPr>
              <a:lnSpc>
                <a:spcPct val="150000"/>
              </a:lnSpc>
            </a:pPr>
            <a:r>
              <a:rPr lang="en-US" sz="1200" dirty="0">
                <a:latin typeface="Baskerville Old Face" panose="02020602080505020303" pitchFamily="18" charset="0"/>
              </a:rPr>
              <a:t>By providing incomparable </a:t>
            </a:r>
            <a:r>
              <a:rPr lang="en-US" sz="1200" dirty="0" err="1">
                <a:latin typeface="Baskerville Old Face" panose="02020602080505020303" pitchFamily="18" charset="0"/>
              </a:rPr>
              <a:t>constrution</a:t>
            </a:r>
            <a:r>
              <a:rPr lang="en-US" sz="1200" dirty="0">
                <a:latin typeface="Baskerville Old Face" panose="02020602080505020303" pitchFamily="18" charset="0"/>
              </a:rPr>
              <a:t> experience and structures we were able to community as well as help the country solve </a:t>
            </a:r>
            <a:r>
              <a:rPr lang="en-US" sz="1200" dirty="0" err="1">
                <a:latin typeface="Baskerville Old Face" panose="02020602080505020303" pitchFamily="18" charset="0"/>
              </a:rPr>
              <a:t>unem-ployment</a:t>
            </a:r>
            <a:r>
              <a:rPr lang="en-US" sz="1200" dirty="0">
                <a:latin typeface="Baskerville Old Face" panose="02020602080505020303" pitchFamily="18" charset="0"/>
              </a:rPr>
              <a:t>, the economy to grow, give the workers a sense of achievement and success, and most importantly give the nation something to be proud of. </a:t>
            </a:r>
          </a:p>
          <a:p>
            <a:pPr>
              <a:lnSpc>
                <a:spcPct val="150000"/>
              </a:lnSpc>
            </a:pPr>
            <a:r>
              <a:rPr lang="en-US" sz="1200" dirty="0">
                <a:latin typeface="Baskerville Old Face" panose="02020602080505020303" pitchFamily="18" charset="0"/>
              </a:rPr>
              <a:t>provide man shelter, sanctuary, and sense of security. Construction does not just provide shelters and structures but also jobs and opportunities for the local.</a:t>
            </a:r>
          </a:p>
        </p:txBody>
      </p:sp>
      <p:sp>
        <p:nvSpPr>
          <p:cNvPr id="10" name="TextBox 9">
            <a:extLst>
              <a:ext uri="{FF2B5EF4-FFF2-40B4-BE49-F238E27FC236}">
                <a16:creationId xmlns:a16="http://schemas.microsoft.com/office/drawing/2014/main" id="{61243B42-FB94-0848-B72C-59E50F59790B}"/>
              </a:ext>
            </a:extLst>
          </p:cNvPr>
          <p:cNvSpPr txBox="1"/>
          <p:nvPr/>
        </p:nvSpPr>
        <p:spPr>
          <a:xfrm>
            <a:off x="-1297707" y="748587"/>
            <a:ext cx="4955308"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TEAM WORK</a:t>
            </a:r>
          </a:p>
        </p:txBody>
      </p:sp>
      <p:sp>
        <p:nvSpPr>
          <p:cNvPr id="12" name="TextBox 11">
            <a:extLst>
              <a:ext uri="{FF2B5EF4-FFF2-40B4-BE49-F238E27FC236}">
                <a16:creationId xmlns:a16="http://schemas.microsoft.com/office/drawing/2014/main" id="{90D35E92-E77B-B30B-9CB0-3CA250C16361}"/>
              </a:ext>
            </a:extLst>
          </p:cNvPr>
          <p:cNvSpPr txBox="1"/>
          <p:nvPr/>
        </p:nvSpPr>
        <p:spPr>
          <a:xfrm>
            <a:off x="4119514" y="746722"/>
            <a:ext cx="5601854" cy="466474"/>
          </a:xfrm>
          <a:prstGeom prst="rect">
            <a:avLst/>
          </a:prstGeom>
          <a:noFill/>
        </p:spPr>
        <p:txBody>
          <a:bodyPr wrap="square">
            <a:spAutoFit/>
          </a:bodyPr>
          <a:lstStyle/>
          <a:p>
            <a:pPr>
              <a:lnSpc>
                <a:spcPct val="150000"/>
              </a:lnSpc>
            </a:pPr>
            <a:r>
              <a:rPr lang="en-US" sz="1800" dirty="0">
                <a:latin typeface="Baskerville Old Face" panose="02020602080505020303" pitchFamily="18" charset="0"/>
              </a:rPr>
              <a:t>VISION</a:t>
            </a:r>
            <a:endParaRPr lang="en-US" dirty="0"/>
          </a:p>
        </p:txBody>
      </p:sp>
      <p:pic>
        <p:nvPicPr>
          <p:cNvPr id="14" name="Picture 13">
            <a:extLst>
              <a:ext uri="{FF2B5EF4-FFF2-40B4-BE49-F238E27FC236}">
                <a16:creationId xmlns:a16="http://schemas.microsoft.com/office/drawing/2014/main" id="{90BE2D32-9FFC-46DB-FAA4-2582DB2FC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202" y="1331184"/>
            <a:ext cx="4636109" cy="4808826"/>
          </a:xfrm>
          <a:prstGeom prst="rect">
            <a:avLst/>
          </a:prstGeom>
        </p:spPr>
      </p:pic>
      <p:pic>
        <p:nvPicPr>
          <p:cNvPr id="16" name="Picture 15">
            <a:extLst>
              <a:ext uri="{FF2B5EF4-FFF2-40B4-BE49-F238E27FC236}">
                <a16:creationId xmlns:a16="http://schemas.microsoft.com/office/drawing/2014/main" id="{B3F638E1-7CE4-A0F3-73BC-67C42D45F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Tree>
    <p:extLst>
      <p:ext uri="{BB962C8B-B14F-4D97-AF65-F5344CB8AC3E}">
        <p14:creationId xmlns:p14="http://schemas.microsoft.com/office/powerpoint/2010/main" val="2623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E46DB-70B8-4CEC-8219-BAB580CBBC3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608DC16-8366-A569-C0FD-7FC0FBEE6230}"/>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0D0C7C5-9AE8-F1B0-9E07-2F368308CC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616" y="75520"/>
            <a:ext cx="9700752" cy="6706959"/>
          </a:xfrm>
          <a:prstGeom prst="rect">
            <a:avLst/>
          </a:prstGeom>
        </p:spPr>
      </p:pic>
      <p:sp>
        <p:nvSpPr>
          <p:cNvPr id="10" name="TextBox 9">
            <a:extLst>
              <a:ext uri="{FF2B5EF4-FFF2-40B4-BE49-F238E27FC236}">
                <a16:creationId xmlns:a16="http://schemas.microsoft.com/office/drawing/2014/main" id="{61243B42-FB94-0848-B72C-59E50F59790B}"/>
              </a:ext>
            </a:extLst>
          </p:cNvPr>
          <p:cNvSpPr txBox="1"/>
          <p:nvPr/>
        </p:nvSpPr>
        <p:spPr>
          <a:xfrm>
            <a:off x="-1297707" y="748587"/>
            <a:ext cx="4955308" cy="466923"/>
          </a:xfrm>
          <a:prstGeom prst="rect">
            <a:avLst/>
          </a:prstGeom>
          <a:noFill/>
        </p:spPr>
        <p:txBody>
          <a:bodyPr wrap="square">
            <a:spAutoFit/>
          </a:bodyPr>
          <a:lstStyle/>
          <a:p>
            <a:pPr algn="ctr">
              <a:lnSpc>
                <a:spcPct val="150000"/>
              </a:lnSpc>
            </a:pPr>
            <a:r>
              <a:rPr lang="en-US" sz="1800" dirty="0">
                <a:latin typeface="Baskerville Old Face" panose="02020602080505020303" pitchFamily="18" charset="0"/>
              </a:rPr>
              <a:t>SUBSIDIARIES</a:t>
            </a:r>
          </a:p>
        </p:txBody>
      </p:sp>
      <p:pic>
        <p:nvPicPr>
          <p:cNvPr id="16" name="Picture 15">
            <a:extLst>
              <a:ext uri="{FF2B5EF4-FFF2-40B4-BE49-F238E27FC236}">
                <a16:creationId xmlns:a16="http://schemas.microsoft.com/office/drawing/2014/main" id="{B3F638E1-7CE4-A0F3-73BC-67C42D45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11" name="TextBox 10">
            <a:extLst>
              <a:ext uri="{FF2B5EF4-FFF2-40B4-BE49-F238E27FC236}">
                <a16:creationId xmlns:a16="http://schemas.microsoft.com/office/drawing/2014/main" id="{CC4DF494-2CF1-4DD1-9DD7-1CD4BD471C6A}"/>
              </a:ext>
            </a:extLst>
          </p:cNvPr>
          <p:cNvSpPr txBox="1"/>
          <p:nvPr/>
        </p:nvSpPr>
        <p:spPr>
          <a:xfrm>
            <a:off x="4080253" y="1466575"/>
            <a:ext cx="4837409" cy="1200329"/>
          </a:xfrm>
          <a:prstGeom prst="rect">
            <a:avLst/>
          </a:prstGeom>
          <a:noFill/>
        </p:spPr>
        <p:txBody>
          <a:bodyPr wrap="square" rtlCol="0">
            <a:spAutoFit/>
          </a:bodyPr>
          <a:lstStyle/>
          <a:p>
            <a:r>
              <a:rPr lang="en-US" sz="1200" b="1" i="0" dirty="0">
                <a:solidFill>
                  <a:srgbClr val="212121"/>
                </a:solidFill>
                <a:effectLst/>
                <a:latin typeface="Montserrat" panose="00000500000000000000" pitchFamily="2" charset="0"/>
              </a:rPr>
              <a:t>Al-</a:t>
            </a:r>
            <a:r>
              <a:rPr lang="en-US" sz="1200" b="1" i="0" dirty="0" err="1">
                <a:solidFill>
                  <a:srgbClr val="212121"/>
                </a:solidFill>
                <a:effectLst/>
                <a:latin typeface="Montserrat" panose="00000500000000000000" pitchFamily="2" charset="0"/>
              </a:rPr>
              <a:t>Masaha</a:t>
            </a:r>
            <a:r>
              <a:rPr lang="en-US" sz="1200" b="1" i="0" dirty="0">
                <a:solidFill>
                  <a:srgbClr val="212121"/>
                </a:solidFill>
                <a:effectLst/>
                <a:latin typeface="Montserrat" panose="00000500000000000000" pitchFamily="2" charset="0"/>
              </a:rPr>
              <a:t> Engineering Consulting </a:t>
            </a:r>
            <a:r>
              <a:rPr lang="en-US" sz="1200" i="0" dirty="0">
                <a:solidFill>
                  <a:srgbClr val="212121"/>
                </a:solidFill>
                <a:effectLst/>
                <a:latin typeface="Montserrat" panose="00000500000000000000" pitchFamily="2" charset="0"/>
              </a:rPr>
              <a:t>Office is one of the most well-known engineering offices in Kuwait, as it is one of the offices that seeks to provide a diverse and integrated package of services specialized in engineering works and designs.</a:t>
            </a:r>
            <a:r>
              <a:rPr lang="ar-EG" sz="1200" i="0" dirty="0">
                <a:solidFill>
                  <a:srgbClr val="212121"/>
                </a:solidFill>
                <a:effectLst/>
                <a:latin typeface="Montserrat" panose="00000500000000000000" pitchFamily="2" charset="0"/>
              </a:rPr>
              <a:t> </a:t>
            </a:r>
            <a:r>
              <a:rPr lang="en-US" sz="1200" i="0" dirty="0">
                <a:solidFill>
                  <a:srgbClr val="212121"/>
                </a:solidFill>
                <a:effectLst/>
                <a:latin typeface="Montserrat" panose="00000500000000000000" pitchFamily="2" charset="0"/>
              </a:rPr>
              <a:t>AL-</a:t>
            </a:r>
            <a:r>
              <a:rPr lang="en-US" sz="1200" i="0" dirty="0" err="1">
                <a:solidFill>
                  <a:srgbClr val="212121"/>
                </a:solidFill>
                <a:effectLst/>
                <a:latin typeface="Montserrat" panose="00000500000000000000" pitchFamily="2" charset="0"/>
              </a:rPr>
              <a:t>Masaha</a:t>
            </a:r>
            <a:r>
              <a:rPr lang="en-US" sz="1200" i="0" dirty="0">
                <a:solidFill>
                  <a:srgbClr val="212121"/>
                </a:solidFill>
                <a:effectLst/>
                <a:latin typeface="Montserrat" panose="00000500000000000000" pitchFamily="2" charset="0"/>
              </a:rPr>
              <a:t> was established in 2017 and participated in enhancing and </a:t>
            </a:r>
            <a:r>
              <a:rPr lang="en-US" sz="1200" dirty="0">
                <a:solidFill>
                  <a:srgbClr val="212121"/>
                </a:solidFill>
                <a:latin typeface="Montserrat" panose="00000500000000000000" pitchFamily="2" charset="0"/>
              </a:rPr>
              <a:t>create many </a:t>
            </a:r>
            <a:r>
              <a:rPr lang="en-US" sz="1200" dirty="0" err="1">
                <a:solidFill>
                  <a:srgbClr val="212121"/>
                </a:solidFill>
                <a:latin typeface="Montserrat" panose="00000500000000000000" pitchFamily="2" charset="0"/>
              </a:rPr>
              <a:t>diffirent</a:t>
            </a:r>
            <a:r>
              <a:rPr lang="en-US" sz="1200" dirty="0">
                <a:solidFill>
                  <a:srgbClr val="212121"/>
                </a:solidFill>
                <a:latin typeface="Montserrat" panose="00000500000000000000" pitchFamily="2" charset="0"/>
              </a:rPr>
              <a:t> projects up to date. </a:t>
            </a:r>
            <a:endParaRPr lang="en-US" sz="1200" i="0" dirty="0">
              <a:solidFill>
                <a:srgbClr val="212121"/>
              </a:solidFill>
              <a:effectLst/>
              <a:latin typeface="Montserrat" panose="00000500000000000000" pitchFamily="2" charset="0"/>
            </a:endParaRPr>
          </a:p>
        </p:txBody>
      </p:sp>
      <p:pic>
        <p:nvPicPr>
          <p:cNvPr id="7" name="Picture 6">
            <a:extLst>
              <a:ext uri="{FF2B5EF4-FFF2-40B4-BE49-F238E27FC236}">
                <a16:creationId xmlns:a16="http://schemas.microsoft.com/office/drawing/2014/main" id="{5D645DCD-D6A9-4BC2-A40E-49EC76FA42E0}"/>
              </a:ext>
            </a:extLst>
          </p:cNvPr>
          <p:cNvPicPr>
            <a:picLocks noChangeAspect="1"/>
          </p:cNvPicPr>
          <p:nvPr/>
        </p:nvPicPr>
        <p:blipFill>
          <a:blip r:embed="rId4"/>
          <a:stretch>
            <a:fillRect/>
          </a:stretch>
        </p:blipFill>
        <p:spPr>
          <a:xfrm>
            <a:off x="1179947" y="1466575"/>
            <a:ext cx="1740975" cy="1294732"/>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CA1F3FC4-B97B-4378-9C9D-412CAD3570B9}"/>
              </a:ext>
            </a:extLst>
          </p:cNvPr>
          <p:cNvSpPr txBox="1"/>
          <p:nvPr/>
        </p:nvSpPr>
        <p:spPr>
          <a:xfrm>
            <a:off x="4080253" y="3492168"/>
            <a:ext cx="5599568" cy="646331"/>
          </a:xfrm>
          <a:prstGeom prst="rect">
            <a:avLst/>
          </a:prstGeom>
          <a:noFill/>
        </p:spPr>
        <p:txBody>
          <a:bodyPr wrap="square">
            <a:spAutoFit/>
          </a:bodyPr>
          <a:lstStyle/>
          <a:p>
            <a:r>
              <a:rPr lang="en-US" sz="1200" b="1" dirty="0">
                <a:solidFill>
                  <a:srgbClr val="212121"/>
                </a:solidFill>
                <a:latin typeface="Montserrat" panose="00000500000000000000" pitchFamily="2" charset="0"/>
              </a:rPr>
              <a:t>Pondera</a:t>
            </a:r>
            <a:r>
              <a:rPr lang="en-US" sz="1200" dirty="0">
                <a:solidFill>
                  <a:srgbClr val="212121"/>
                </a:solidFill>
                <a:latin typeface="Montserrat" panose="00000500000000000000" pitchFamily="2" charset="0"/>
              </a:rPr>
              <a:t>, a specialize design studio powered by Al-</a:t>
            </a:r>
            <a:r>
              <a:rPr lang="en-US" sz="1200" dirty="0" err="1">
                <a:solidFill>
                  <a:srgbClr val="212121"/>
                </a:solidFill>
                <a:latin typeface="Montserrat" panose="00000500000000000000" pitchFamily="2" charset="0"/>
              </a:rPr>
              <a:t>Masaha</a:t>
            </a:r>
            <a:r>
              <a:rPr lang="en-US" sz="1200" dirty="0">
                <a:solidFill>
                  <a:srgbClr val="212121"/>
                </a:solidFill>
                <a:latin typeface="Montserrat" panose="00000500000000000000" pitchFamily="2" charset="0"/>
              </a:rPr>
              <a:t> Engineering Consulting was established in 2023 which </a:t>
            </a:r>
            <a:r>
              <a:rPr lang="en-US" sz="1200" i="0" dirty="0">
                <a:solidFill>
                  <a:srgbClr val="212121"/>
                </a:solidFill>
                <a:effectLst/>
                <a:latin typeface="Montserrat" panose="00000500000000000000" pitchFamily="2" charset="0"/>
              </a:rPr>
              <a:t>specialized in the 2d &amp; 3d designs for high end finish and fit out works </a:t>
            </a:r>
            <a:r>
              <a:rPr lang="en-US" sz="1200" dirty="0">
                <a:solidFill>
                  <a:srgbClr val="212121"/>
                </a:solidFill>
                <a:latin typeface="Montserrat" panose="00000500000000000000" pitchFamily="2" charset="0"/>
              </a:rPr>
              <a:t>  </a:t>
            </a:r>
          </a:p>
        </p:txBody>
      </p:sp>
      <p:pic>
        <p:nvPicPr>
          <p:cNvPr id="14" name="Picture 13">
            <a:extLst>
              <a:ext uri="{FF2B5EF4-FFF2-40B4-BE49-F238E27FC236}">
                <a16:creationId xmlns:a16="http://schemas.microsoft.com/office/drawing/2014/main" id="{833427EF-F901-4411-9CC0-27F63A2832F2}"/>
              </a:ext>
            </a:extLst>
          </p:cNvPr>
          <p:cNvPicPr>
            <a:picLocks noChangeAspect="1"/>
          </p:cNvPicPr>
          <p:nvPr/>
        </p:nvPicPr>
        <p:blipFill>
          <a:blip r:embed="rId5"/>
          <a:stretch>
            <a:fillRect/>
          </a:stretch>
        </p:blipFill>
        <p:spPr>
          <a:xfrm>
            <a:off x="1179947" y="3492168"/>
            <a:ext cx="1740975" cy="980243"/>
          </a:xfrm>
          <a:prstGeom prst="rect">
            <a:avLst/>
          </a:prstGeom>
        </p:spPr>
      </p:pic>
    </p:spTree>
    <p:extLst>
      <p:ext uri="{BB962C8B-B14F-4D97-AF65-F5344CB8AC3E}">
        <p14:creationId xmlns:p14="http://schemas.microsoft.com/office/powerpoint/2010/main" val="331398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E46DB-70B8-4CEC-8219-BAB580CBBC30}"/>
              </a:ext>
            </a:extLst>
          </p:cNvPr>
          <p:cNvSpPr/>
          <p:nvPr/>
        </p:nvSpPr>
        <p:spPr>
          <a:xfrm>
            <a:off x="848412" y="641022"/>
            <a:ext cx="1875934"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Field of activities</a:t>
            </a:r>
          </a:p>
        </p:txBody>
      </p:sp>
      <p:sp>
        <p:nvSpPr>
          <p:cNvPr id="3" name="Rectangle 2">
            <a:extLst>
              <a:ext uri="{FF2B5EF4-FFF2-40B4-BE49-F238E27FC236}">
                <a16:creationId xmlns:a16="http://schemas.microsoft.com/office/drawing/2014/main" id="{8608DC16-8366-A569-C0FD-7FC0FBEE6230}"/>
              </a:ext>
            </a:extLst>
          </p:cNvPr>
          <p:cNvSpPr/>
          <p:nvPr/>
        </p:nvSpPr>
        <p:spPr>
          <a:xfrm>
            <a:off x="5137607" y="641022"/>
            <a:ext cx="3365369" cy="584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Baskerville Old Face" panose="02020602080505020303" pitchFamily="18" charset="0"/>
              </a:rPr>
              <a:t>CHAIN BUSINESS POLICY </a:t>
            </a:r>
          </a:p>
        </p:txBody>
      </p:sp>
      <p:pic>
        <p:nvPicPr>
          <p:cNvPr id="5" name="Picture 4">
            <a:extLst>
              <a:ext uri="{FF2B5EF4-FFF2-40B4-BE49-F238E27FC236}">
                <a16:creationId xmlns:a16="http://schemas.microsoft.com/office/drawing/2014/main" id="{B0D0C7C5-9AE8-F1B0-9E07-2F368308CC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520"/>
            <a:ext cx="9700752" cy="6706959"/>
          </a:xfrm>
          <a:prstGeom prst="rect">
            <a:avLst/>
          </a:prstGeom>
        </p:spPr>
      </p:pic>
      <p:sp>
        <p:nvSpPr>
          <p:cNvPr id="10" name="TextBox 9">
            <a:extLst>
              <a:ext uri="{FF2B5EF4-FFF2-40B4-BE49-F238E27FC236}">
                <a16:creationId xmlns:a16="http://schemas.microsoft.com/office/drawing/2014/main" id="{61243B42-FB94-0848-B72C-59E50F59790B}"/>
              </a:ext>
            </a:extLst>
          </p:cNvPr>
          <p:cNvSpPr txBox="1"/>
          <p:nvPr/>
        </p:nvSpPr>
        <p:spPr>
          <a:xfrm>
            <a:off x="-1297707" y="748587"/>
            <a:ext cx="4955308" cy="369332"/>
          </a:xfrm>
          <a:prstGeom prst="rect">
            <a:avLst/>
          </a:prstGeom>
          <a:noFill/>
        </p:spPr>
        <p:txBody>
          <a:bodyPr wrap="square">
            <a:spAutoFit/>
          </a:bodyPr>
          <a:lstStyle/>
          <a:p>
            <a:pPr algn="ctr"/>
            <a:r>
              <a:rPr lang="en-US" dirty="0">
                <a:latin typeface="Baskerville Old Face" panose="02020602080505020303" pitchFamily="18" charset="0"/>
              </a:rPr>
              <a:t>PROJECTS LIST</a:t>
            </a:r>
            <a:endParaRPr lang="en-US" sz="1800" dirty="0">
              <a:latin typeface="Baskerville Old Face" panose="02020602080505020303" pitchFamily="18" charset="0"/>
            </a:endParaRPr>
          </a:p>
        </p:txBody>
      </p:sp>
      <p:pic>
        <p:nvPicPr>
          <p:cNvPr id="16" name="Picture 15">
            <a:extLst>
              <a:ext uri="{FF2B5EF4-FFF2-40B4-BE49-F238E27FC236}">
                <a16:creationId xmlns:a16="http://schemas.microsoft.com/office/drawing/2014/main" id="{B3F638E1-7CE4-A0F3-73BC-67C42D45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17" y="4747015"/>
            <a:ext cx="3751362" cy="2652046"/>
          </a:xfrm>
          <a:prstGeom prst="rect">
            <a:avLst/>
          </a:prstGeom>
        </p:spPr>
      </p:pic>
      <p:sp>
        <p:nvSpPr>
          <p:cNvPr id="4" name="TextBox 3">
            <a:extLst>
              <a:ext uri="{FF2B5EF4-FFF2-40B4-BE49-F238E27FC236}">
                <a16:creationId xmlns:a16="http://schemas.microsoft.com/office/drawing/2014/main" id="{ED8F5236-30B3-4077-BF8E-AEF7F30FC38F}"/>
              </a:ext>
            </a:extLst>
          </p:cNvPr>
          <p:cNvSpPr txBox="1"/>
          <p:nvPr/>
        </p:nvSpPr>
        <p:spPr>
          <a:xfrm>
            <a:off x="8682273" y="5821378"/>
            <a:ext cx="1018479" cy="369332"/>
          </a:xfrm>
          <a:prstGeom prst="rect">
            <a:avLst/>
          </a:prstGeom>
          <a:noFill/>
        </p:spPr>
        <p:txBody>
          <a:bodyPr wrap="square" rtlCol="0">
            <a:spAutoFit/>
          </a:bodyPr>
          <a:lstStyle/>
          <a:p>
            <a:r>
              <a:rPr lang="en-US" dirty="0"/>
              <a:t>1/2</a:t>
            </a:r>
          </a:p>
        </p:txBody>
      </p:sp>
      <p:pic>
        <p:nvPicPr>
          <p:cNvPr id="7" name="Picture 6">
            <a:extLst>
              <a:ext uri="{FF2B5EF4-FFF2-40B4-BE49-F238E27FC236}">
                <a16:creationId xmlns:a16="http://schemas.microsoft.com/office/drawing/2014/main" id="{94EA8A60-D4D0-46C2-8F3A-94C631E38994}"/>
              </a:ext>
            </a:extLst>
          </p:cNvPr>
          <p:cNvPicPr>
            <a:picLocks noChangeAspect="1"/>
          </p:cNvPicPr>
          <p:nvPr/>
        </p:nvPicPr>
        <p:blipFill>
          <a:blip r:embed="rId4"/>
          <a:stretch>
            <a:fillRect/>
          </a:stretch>
        </p:blipFill>
        <p:spPr>
          <a:xfrm>
            <a:off x="1403024" y="1229826"/>
            <a:ext cx="7641531" cy="4519123"/>
          </a:xfrm>
          <a:prstGeom prst="rect">
            <a:avLst/>
          </a:prstGeom>
          <a:solidFill>
            <a:schemeClr val="bg1">
              <a:lumMod val="95000"/>
            </a:schemeClr>
          </a:solidFill>
          <a:ln>
            <a:solidFill>
              <a:schemeClr val="bg1">
                <a:lumMod val="95000"/>
              </a:schemeClr>
            </a:solidFill>
          </a:ln>
        </p:spPr>
      </p:pic>
    </p:spTree>
    <p:extLst>
      <p:ext uri="{BB962C8B-B14F-4D97-AF65-F5344CB8AC3E}">
        <p14:creationId xmlns:p14="http://schemas.microsoft.com/office/powerpoint/2010/main" val="1112821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270</TotalTime>
  <Words>1251</Words>
  <Application>Microsoft Office PowerPoint</Application>
  <PresentationFormat>A4 Paper (210x297 mm)</PresentationFormat>
  <Paragraphs>135</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Baskerville Old Face</vt:lpstr>
      <vt:lpstr>Calibri</vt:lpstr>
      <vt:lpstr>Calibri Light</vt:lpstr>
      <vt:lpstr>Montserrat</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mesaha office</dc:creator>
  <cp:lastModifiedBy>mohammed mowafy</cp:lastModifiedBy>
  <cp:revision>12</cp:revision>
  <dcterms:created xsi:type="dcterms:W3CDTF">2025-06-19T09:52:33Z</dcterms:created>
  <dcterms:modified xsi:type="dcterms:W3CDTF">2025-07-13T10:48:32Z</dcterms:modified>
</cp:coreProperties>
</file>